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28" r:id="rId1"/>
    <p:sldMasterId id="2147484055" r:id="rId2"/>
    <p:sldMasterId id="2147484075" r:id="rId3"/>
    <p:sldMasterId id="2147484092" r:id="rId4"/>
    <p:sldMasterId id="2147484100" r:id="rId5"/>
  </p:sldMasterIdLst>
  <p:notesMasterIdLst>
    <p:notesMasterId r:id="rId55"/>
  </p:notesMasterIdLst>
  <p:handoutMasterIdLst>
    <p:handoutMasterId r:id="rId56"/>
  </p:handoutMasterIdLst>
  <p:sldIdLst>
    <p:sldId id="667" r:id="rId6"/>
    <p:sldId id="670" r:id="rId7"/>
    <p:sldId id="671" r:id="rId8"/>
    <p:sldId id="702" r:id="rId9"/>
    <p:sldId id="675" r:id="rId10"/>
    <p:sldId id="674" r:id="rId11"/>
    <p:sldId id="673" r:id="rId12"/>
    <p:sldId id="696" r:id="rId13"/>
    <p:sldId id="715" r:id="rId14"/>
    <p:sldId id="717" r:id="rId15"/>
    <p:sldId id="714" r:id="rId16"/>
    <p:sldId id="726" r:id="rId17"/>
    <p:sldId id="706" r:id="rId18"/>
    <p:sldId id="718" r:id="rId19"/>
    <p:sldId id="727" r:id="rId20"/>
    <p:sldId id="705" r:id="rId21"/>
    <p:sldId id="733" r:id="rId22"/>
    <p:sldId id="716" r:id="rId23"/>
    <p:sldId id="720" r:id="rId24"/>
    <p:sldId id="729" r:id="rId25"/>
    <p:sldId id="721" r:id="rId26"/>
    <p:sldId id="724" r:id="rId27"/>
    <p:sldId id="725" r:id="rId28"/>
    <p:sldId id="723" r:id="rId29"/>
    <p:sldId id="731" r:id="rId30"/>
    <p:sldId id="732" r:id="rId31"/>
    <p:sldId id="697" r:id="rId32"/>
    <p:sldId id="678" r:id="rId33"/>
    <p:sldId id="679" r:id="rId34"/>
    <p:sldId id="680" r:id="rId35"/>
    <p:sldId id="734" r:id="rId36"/>
    <p:sldId id="736" r:id="rId37"/>
    <p:sldId id="699" r:id="rId38"/>
    <p:sldId id="737" r:id="rId39"/>
    <p:sldId id="738" r:id="rId40"/>
    <p:sldId id="739" r:id="rId41"/>
    <p:sldId id="740" r:id="rId42"/>
    <p:sldId id="741" r:id="rId43"/>
    <p:sldId id="700" r:id="rId44"/>
    <p:sldId id="742" r:id="rId45"/>
    <p:sldId id="694" r:id="rId46"/>
    <p:sldId id="695" r:id="rId47"/>
    <p:sldId id="701" r:id="rId48"/>
    <p:sldId id="743" r:id="rId49"/>
    <p:sldId id="748" r:id="rId50"/>
    <p:sldId id="744" r:id="rId51"/>
    <p:sldId id="745" r:id="rId52"/>
    <p:sldId id="746" r:id="rId53"/>
    <p:sldId id="747" r:id="rId54"/>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130" algn="l" rtl="0" fontAlgn="base">
      <a:spcBef>
        <a:spcPct val="0"/>
      </a:spcBef>
      <a:spcAft>
        <a:spcPct val="0"/>
      </a:spcAft>
      <a:defRPr kern="1200">
        <a:solidFill>
          <a:schemeClr val="tx1"/>
        </a:solidFill>
        <a:latin typeface="Arial" pitchFamily="34" charset="0"/>
        <a:ea typeface="+mn-ea"/>
        <a:cs typeface="+mn-cs"/>
      </a:defRPr>
    </a:lvl2pPr>
    <a:lvl3pPr marL="914259" algn="l" rtl="0" fontAlgn="base">
      <a:spcBef>
        <a:spcPct val="0"/>
      </a:spcBef>
      <a:spcAft>
        <a:spcPct val="0"/>
      </a:spcAft>
      <a:defRPr kern="1200">
        <a:solidFill>
          <a:schemeClr val="tx1"/>
        </a:solidFill>
        <a:latin typeface="Arial" pitchFamily="34" charset="0"/>
        <a:ea typeface="+mn-ea"/>
        <a:cs typeface="+mn-cs"/>
      </a:defRPr>
    </a:lvl3pPr>
    <a:lvl4pPr marL="1371390" algn="l" rtl="0" fontAlgn="base">
      <a:spcBef>
        <a:spcPct val="0"/>
      </a:spcBef>
      <a:spcAft>
        <a:spcPct val="0"/>
      </a:spcAft>
      <a:defRPr kern="1200">
        <a:solidFill>
          <a:schemeClr val="tx1"/>
        </a:solidFill>
        <a:latin typeface="Arial" pitchFamily="34" charset="0"/>
        <a:ea typeface="+mn-ea"/>
        <a:cs typeface="+mn-cs"/>
      </a:defRPr>
    </a:lvl4pPr>
    <a:lvl5pPr marL="1828519" algn="l" rtl="0" fontAlgn="base">
      <a:spcBef>
        <a:spcPct val="0"/>
      </a:spcBef>
      <a:spcAft>
        <a:spcPct val="0"/>
      </a:spcAft>
      <a:defRPr kern="1200">
        <a:solidFill>
          <a:schemeClr val="tx1"/>
        </a:solidFill>
        <a:latin typeface="Arial" pitchFamily="34" charset="0"/>
        <a:ea typeface="+mn-ea"/>
        <a:cs typeface="+mn-cs"/>
      </a:defRPr>
    </a:lvl5pPr>
    <a:lvl6pPr marL="2285649" algn="l" defTabSz="914259" rtl="0" eaLnBrk="1" latinLnBrk="0" hangingPunct="1">
      <a:defRPr kern="1200">
        <a:solidFill>
          <a:schemeClr val="tx1"/>
        </a:solidFill>
        <a:latin typeface="Arial" pitchFamily="34" charset="0"/>
        <a:ea typeface="+mn-ea"/>
        <a:cs typeface="+mn-cs"/>
      </a:defRPr>
    </a:lvl6pPr>
    <a:lvl7pPr marL="2742780" algn="l" defTabSz="914259" rtl="0" eaLnBrk="1" latinLnBrk="0" hangingPunct="1">
      <a:defRPr kern="1200">
        <a:solidFill>
          <a:schemeClr val="tx1"/>
        </a:solidFill>
        <a:latin typeface="Arial" pitchFamily="34" charset="0"/>
        <a:ea typeface="+mn-ea"/>
        <a:cs typeface="+mn-cs"/>
      </a:defRPr>
    </a:lvl7pPr>
    <a:lvl8pPr marL="3199908" algn="l" defTabSz="914259" rtl="0" eaLnBrk="1" latinLnBrk="0" hangingPunct="1">
      <a:defRPr kern="1200">
        <a:solidFill>
          <a:schemeClr val="tx1"/>
        </a:solidFill>
        <a:latin typeface="Arial" pitchFamily="34" charset="0"/>
        <a:ea typeface="+mn-ea"/>
        <a:cs typeface="+mn-cs"/>
      </a:defRPr>
    </a:lvl8pPr>
    <a:lvl9pPr marL="3657039" algn="l" defTabSz="914259"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3E5E"/>
    <a:srgbClr val="1E344E"/>
    <a:srgbClr val="B1CBCF"/>
    <a:srgbClr val="8B81B1"/>
    <a:srgbClr val="8B94A7"/>
    <a:srgbClr val="535861"/>
    <a:srgbClr val="FF99FF"/>
    <a:srgbClr val="C36FB3"/>
    <a:srgbClr val="EEDAEA"/>
    <a:srgbClr val="8B8B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461" autoAdjust="0"/>
    <p:restoredTop sz="74501" autoAdjust="0"/>
  </p:normalViewPr>
  <p:slideViewPr>
    <p:cSldViewPr snapToObjects="1" showGuides="1">
      <p:cViewPr varScale="1">
        <p:scale>
          <a:sx n="50" d="100"/>
          <a:sy n="50" d="100"/>
        </p:scale>
        <p:origin x="-1474" y="-82"/>
      </p:cViewPr>
      <p:guideLst>
        <p:guide orient="horz" pos="2160"/>
        <p:guide pos="285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79" d="100"/>
          <a:sy n="79" d="100"/>
        </p:scale>
        <p:origin x="-2100" y="-102"/>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D07240-3598-4F52-887D-8890F8E282CD}" type="doc">
      <dgm:prSet loTypeId="urn:microsoft.com/office/officeart/2005/8/layout/default" loCatId="list" qsTypeId="urn:microsoft.com/office/officeart/2005/8/quickstyle/simple3" qsCatId="simple" csTypeId="urn:microsoft.com/office/officeart/2005/8/colors/accent0_3" csCatId="mainScheme" phldr="1"/>
      <dgm:spPr/>
      <dgm:t>
        <a:bodyPr/>
        <a:lstStyle/>
        <a:p>
          <a:endParaRPr lang="en-GB"/>
        </a:p>
      </dgm:t>
    </dgm:pt>
    <dgm:pt modelId="{0354945B-4CDA-4C3E-A97A-08FA06ABE993}">
      <dgm:prSet phldrT="[Text]"/>
      <dgm:spPr/>
      <dgm:t>
        <a:bodyPr/>
        <a:lstStyle/>
        <a:p>
          <a:r>
            <a:rPr lang="en-GB" dirty="0" smtClean="0"/>
            <a:t>Business rules &amp; real-time analytics engine</a:t>
          </a:r>
          <a:endParaRPr lang="en-GB" dirty="0"/>
        </a:p>
      </dgm:t>
    </dgm:pt>
    <dgm:pt modelId="{A5168B07-2994-45A8-B031-8D35844AA167}" type="parTrans" cxnId="{75BE4E13-2B74-4EA1-8B0B-46660F972346}">
      <dgm:prSet/>
      <dgm:spPr/>
      <dgm:t>
        <a:bodyPr/>
        <a:lstStyle/>
        <a:p>
          <a:endParaRPr lang="en-GB"/>
        </a:p>
      </dgm:t>
    </dgm:pt>
    <dgm:pt modelId="{8FC01A3E-8DB6-4380-B697-B2E325368241}" type="sibTrans" cxnId="{75BE4E13-2B74-4EA1-8B0B-46660F972346}">
      <dgm:prSet/>
      <dgm:spPr/>
      <dgm:t>
        <a:bodyPr/>
        <a:lstStyle/>
        <a:p>
          <a:endParaRPr lang="en-GB"/>
        </a:p>
      </dgm:t>
    </dgm:pt>
    <dgm:pt modelId="{61FDAD6A-7414-4A42-AC46-CF2D2AA14E53}">
      <dgm:prSet/>
      <dgm:spPr/>
      <dgm:t>
        <a:bodyPr/>
        <a:lstStyle/>
        <a:p>
          <a:r>
            <a:rPr lang="en-GB" smtClean="0"/>
            <a:t>Data Services: load balancing and automatic failover</a:t>
          </a:r>
          <a:endParaRPr lang="en-GB" dirty="0" smtClean="0"/>
        </a:p>
      </dgm:t>
    </dgm:pt>
    <dgm:pt modelId="{5BD24E1F-A4EA-4454-8689-AF398CCCEE43}" type="parTrans" cxnId="{F1F8C777-585B-432A-8191-FE0DF14B960A}">
      <dgm:prSet/>
      <dgm:spPr/>
      <dgm:t>
        <a:bodyPr/>
        <a:lstStyle/>
        <a:p>
          <a:endParaRPr lang="en-GB"/>
        </a:p>
      </dgm:t>
    </dgm:pt>
    <dgm:pt modelId="{203BFFA9-7BA3-407A-8743-4E9DB780D3E6}" type="sibTrans" cxnId="{F1F8C777-585B-432A-8191-FE0DF14B960A}">
      <dgm:prSet/>
      <dgm:spPr/>
      <dgm:t>
        <a:bodyPr/>
        <a:lstStyle/>
        <a:p>
          <a:endParaRPr lang="en-GB"/>
        </a:p>
      </dgm:t>
    </dgm:pt>
    <dgm:pt modelId="{C5593072-D364-4D52-80E7-2AD8719A28A3}">
      <dgm:prSet/>
      <dgm:spPr/>
      <dgm:t>
        <a:bodyPr/>
        <a:lstStyle/>
        <a:p>
          <a:r>
            <a:rPr lang="en-GB" smtClean="0"/>
            <a:t>Feed aggregation and normalisation</a:t>
          </a:r>
          <a:endParaRPr lang="en-GB" dirty="0" smtClean="0"/>
        </a:p>
      </dgm:t>
    </dgm:pt>
    <dgm:pt modelId="{C67C3A0D-BEA6-482A-8F45-07E28F2DFBE5}" type="parTrans" cxnId="{7DFB8C1D-B557-4F63-A7E9-9203BE54A45D}">
      <dgm:prSet/>
      <dgm:spPr/>
      <dgm:t>
        <a:bodyPr/>
        <a:lstStyle/>
        <a:p>
          <a:endParaRPr lang="en-GB"/>
        </a:p>
      </dgm:t>
    </dgm:pt>
    <dgm:pt modelId="{8D161647-6F74-47A6-80CF-943285BCCA98}" type="sibTrans" cxnId="{7DFB8C1D-B557-4F63-A7E9-9203BE54A45D}">
      <dgm:prSet/>
      <dgm:spPr/>
      <dgm:t>
        <a:bodyPr/>
        <a:lstStyle/>
        <a:p>
          <a:endParaRPr lang="en-GB"/>
        </a:p>
      </dgm:t>
    </dgm:pt>
    <dgm:pt modelId="{157107B9-DC03-42CE-9EC0-5E106E8D95E1}">
      <dgm:prSet/>
      <dgm:spPr/>
      <dgm:t>
        <a:bodyPr/>
        <a:lstStyle/>
        <a:p>
          <a:r>
            <a:rPr lang="en-GB" smtClean="0"/>
            <a:t>Formatting</a:t>
          </a:r>
          <a:endParaRPr lang="en-GB" dirty="0" smtClean="0"/>
        </a:p>
      </dgm:t>
    </dgm:pt>
    <dgm:pt modelId="{E7012864-45C1-4545-9CEA-FEA4639C4E1D}" type="parTrans" cxnId="{F553661F-3DF0-4884-B108-B2245EDAE233}">
      <dgm:prSet/>
      <dgm:spPr/>
      <dgm:t>
        <a:bodyPr/>
        <a:lstStyle/>
        <a:p>
          <a:endParaRPr lang="en-GB"/>
        </a:p>
      </dgm:t>
    </dgm:pt>
    <dgm:pt modelId="{A6CFB87C-287A-4B64-B40A-6251606FCDCF}" type="sibTrans" cxnId="{F553661F-3DF0-4884-B108-B2245EDAE233}">
      <dgm:prSet/>
      <dgm:spPr/>
      <dgm:t>
        <a:bodyPr/>
        <a:lstStyle/>
        <a:p>
          <a:endParaRPr lang="en-GB"/>
        </a:p>
      </dgm:t>
    </dgm:pt>
    <dgm:pt modelId="{4AE5913C-3445-4551-A766-2268B15E142A}">
      <dgm:prSet/>
      <dgm:spPr/>
      <dgm:t>
        <a:bodyPr/>
        <a:lstStyle/>
        <a:p>
          <a:r>
            <a:rPr lang="en-GB" smtClean="0"/>
            <a:t>Data Caching</a:t>
          </a:r>
          <a:endParaRPr lang="en-GB" dirty="0" smtClean="0"/>
        </a:p>
      </dgm:t>
    </dgm:pt>
    <dgm:pt modelId="{4A2BDC88-34FF-43BC-85FB-1388A6655251}" type="parTrans" cxnId="{B9F25C41-D9B6-4887-91E0-CB23E0E4E170}">
      <dgm:prSet/>
      <dgm:spPr/>
      <dgm:t>
        <a:bodyPr/>
        <a:lstStyle/>
        <a:p>
          <a:endParaRPr lang="en-GB"/>
        </a:p>
      </dgm:t>
    </dgm:pt>
    <dgm:pt modelId="{DCE05A07-F2B9-43E8-8D2D-44855DC7FF1D}" type="sibTrans" cxnId="{B9F25C41-D9B6-4887-91E0-CB23E0E4E170}">
      <dgm:prSet/>
      <dgm:spPr/>
      <dgm:t>
        <a:bodyPr/>
        <a:lstStyle/>
        <a:p>
          <a:endParaRPr lang="en-GB"/>
        </a:p>
      </dgm:t>
    </dgm:pt>
    <dgm:pt modelId="{648143C2-E343-427B-9F75-62AD3A374643}">
      <dgm:prSet/>
      <dgm:spPr/>
      <dgm:t>
        <a:bodyPr/>
        <a:lstStyle/>
        <a:p>
          <a:r>
            <a:rPr lang="en-GB" smtClean="0"/>
            <a:t>Alerting</a:t>
          </a:r>
          <a:endParaRPr lang="en-GB" dirty="0" smtClean="0"/>
        </a:p>
      </dgm:t>
    </dgm:pt>
    <dgm:pt modelId="{63959209-C099-4BBE-91DB-A3D169DC8F80}" type="parTrans" cxnId="{54C74070-9AEC-44BC-A180-EA8F3DFD7BD8}">
      <dgm:prSet/>
      <dgm:spPr/>
      <dgm:t>
        <a:bodyPr/>
        <a:lstStyle/>
        <a:p>
          <a:endParaRPr lang="en-GB"/>
        </a:p>
      </dgm:t>
    </dgm:pt>
    <dgm:pt modelId="{18FE56C0-3820-4337-A689-4AAB3A4B957A}" type="sibTrans" cxnId="{54C74070-9AEC-44BC-A180-EA8F3DFD7BD8}">
      <dgm:prSet/>
      <dgm:spPr/>
      <dgm:t>
        <a:bodyPr/>
        <a:lstStyle/>
        <a:p>
          <a:endParaRPr lang="en-GB"/>
        </a:p>
      </dgm:t>
    </dgm:pt>
    <dgm:pt modelId="{6D3B5980-678E-4D1B-B3C4-CB842079A74B}">
      <dgm:prSet/>
      <dgm:spPr/>
      <dgm:t>
        <a:bodyPr/>
        <a:lstStyle/>
        <a:p>
          <a:r>
            <a:rPr lang="en-GB" smtClean="0"/>
            <a:t>Monitoring and management</a:t>
          </a:r>
          <a:endParaRPr lang="en-GB" dirty="0" smtClean="0"/>
        </a:p>
      </dgm:t>
    </dgm:pt>
    <dgm:pt modelId="{C716FD69-9BF4-418C-AA5C-0EF763A0569B}" type="parTrans" cxnId="{AF4B499F-F92F-431C-A66F-7BA7A3E71388}">
      <dgm:prSet/>
      <dgm:spPr/>
      <dgm:t>
        <a:bodyPr/>
        <a:lstStyle/>
        <a:p>
          <a:endParaRPr lang="en-GB"/>
        </a:p>
      </dgm:t>
    </dgm:pt>
    <dgm:pt modelId="{6640F5F1-446F-4634-8298-34A0A439AAEC}" type="sibTrans" cxnId="{AF4B499F-F92F-431C-A66F-7BA7A3E71388}">
      <dgm:prSet/>
      <dgm:spPr/>
      <dgm:t>
        <a:bodyPr/>
        <a:lstStyle/>
        <a:p>
          <a:endParaRPr lang="en-GB"/>
        </a:p>
      </dgm:t>
    </dgm:pt>
    <dgm:pt modelId="{2BEDBC4F-2175-4A1F-9C31-2DD68E885196}" type="pres">
      <dgm:prSet presAssocID="{BDD07240-3598-4F52-887D-8890F8E282CD}" presName="diagram" presStyleCnt="0">
        <dgm:presLayoutVars>
          <dgm:dir/>
          <dgm:resizeHandles val="exact"/>
        </dgm:presLayoutVars>
      </dgm:prSet>
      <dgm:spPr/>
      <dgm:t>
        <a:bodyPr/>
        <a:lstStyle/>
        <a:p>
          <a:endParaRPr lang="en-GB"/>
        </a:p>
      </dgm:t>
    </dgm:pt>
    <dgm:pt modelId="{03BD984F-F4E3-4CE2-BDA9-11D2D2A44F65}" type="pres">
      <dgm:prSet presAssocID="{0354945B-4CDA-4C3E-A97A-08FA06ABE993}" presName="node" presStyleLbl="node1" presStyleIdx="0" presStyleCnt="7">
        <dgm:presLayoutVars>
          <dgm:bulletEnabled val="1"/>
        </dgm:presLayoutVars>
      </dgm:prSet>
      <dgm:spPr/>
      <dgm:t>
        <a:bodyPr/>
        <a:lstStyle/>
        <a:p>
          <a:endParaRPr lang="en-GB"/>
        </a:p>
      </dgm:t>
    </dgm:pt>
    <dgm:pt modelId="{82CFA753-D7F3-48AA-A1A3-577E250E312B}" type="pres">
      <dgm:prSet presAssocID="{8FC01A3E-8DB6-4380-B697-B2E325368241}" presName="sibTrans" presStyleCnt="0"/>
      <dgm:spPr/>
    </dgm:pt>
    <dgm:pt modelId="{0B477473-02AC-492A-97B0-83B0DEE3A558}" type="pres">
      <dgm:prSet presAssocID="{61FDAD6A-7414-4A42-AC46-CF2D2AA14E53}" presName="node" presStyleLbl="node1" presStyleIdx="1" presStyleCnt="7">
        <dgm:presLayoutVars>
          <dgm:bulletEnabled val="1"/>
        </dgm:presLayoutVars>
      </dgm:prSet>
      <dgm:spPr/>
      <dgm:t>
        <a:bodyPr/>
        <a:lstStyle/>
        <a:p>
          <a:endParaRPr lang="en-GB"/>
        </a:p>
      </dgm:t>
    </dgm:pt>
    <dgm:pt modelId="{675FE739-6F39-4848-BFC9-2C5F99679AD5}" type="pres">
      <dgm:prSet presAssocID="{203BFFA9-7BA3-407A-8743-4E9DB780D3E6}" presName="sibTrans" presStyleCnt="0"/>
      <dgm:spPr/>
    </dgm:pt>
    <dgm:pt modelId="{000923CF-DCF1-4E47-8B96-E7B81FA5EE6A}" type="pres">
      <dgm:prSet presAssocID="{C5593072-D364-4D52-80E7-2AD8719A28A3}" presName="node" presStyleLbl="node1" presStyleIdx="2" presStyleCnt="7">
        <dgm:presLayoutVars>
          <dgm:bulletEnabled val="1"/>
        </dgm:presLayoutVars>
      </dgm:prSet>
      <dgm:spPr/>
      <dgm:t>
        <a:bodyPr/>
        <a:lstStyle/>
        <a:p>
          <a:endParaRPr lang="en-GB"/>
        </a:p>
      </dgm:t>
    </dgm:pt>
    <dgm:pt modelId="{9CCACF23-29D0-486F-8E94-96B18E059B98}" type="pres">
      <dgm:prSet presAssocID="{8D161647-6F74-47A6-80CF-943285BCCA98}" presName="sibTrans" presStyleCnt="0"/>
      <dgm:spPr/>
    </dgm:pt>
    <dgm:pt modelId="{CE0C3DBD-1010-43C1-86F6-7200E60F24A3}" type="pres">
      <dgm:prSet presAssocID="{157107B9-DC03-42CE-9EC0-5E106E8D95E1}" presName="node" presStyleLbl="node1" presStyleIdx="3" presStyleCnt="7">
        <dgm:presLayoutVars>
          <dgm:bulletEnabled val="1"/>
        </dgm:presLayoutVars>
      </dgm:prSet>
      <dgm:spPr/>
      <dgm:t>
        <a:bodyPr/>
        <a:lstStyle/>
        <a:p>
          <a:endParaRPr lang="en-GB"/>
        </a:p>
      </dgm:t>
    </dgm:pt>
    <dgm:pt modelId="{F10C3BF5-E747-4E60-A05E-C85B1AF09020}" type="pres">
      <dgm:prSet presAssocID="{A6CFB87C-287A-4B64-B40A-6251606FCDCF}" presName="sibTrans" presStyleCnt="0"/>
      <dgm:spPr/>
    </dgm:pt>
    <dgm:pt modelId="{205B16E1-9E78-438E-9F5A-A42C98CA4728}" type="pres">
      <dgm:prSet presAssocID="{4AE5913C-3445-4551-A766-2268B15E142A}" presName="node" presStyleLbl="node1" presStyleIdx="4" presStyleCnt="7">
        <dgm:presLayoutVars>
          <dgm:bulletEnabled val="1"/>
        </dgm:presLayoutVars>
      </dgm:prSet>
      <dgm:spPr/>
      <dgm:t>
        <a:bodyPr/>
        <a:lstStyle/>
        <a:p>
          <a:endParaRPr lang="en-GB"/>
        </a:p>
      </dgm:t>
    </dgm:pt>
    <dgm:pt modelId="{A9E847CC-CE01-43C0-BA26-38E52F486C76}" type="pres">
      <dgm:prSet presAssocID="{DCE05A07-F2B9-43E8-8D2D-44855DC7FF1D}" presName="sibTrans" presStyleCnt="0"/>
      <dgm:spPr/>
    </dgm:pt>
    <dgm:pt modelId="{6A8F4122-2D85-4312-AAC1-F09C0F8C6865}" type="pres">
      <dgm:prSet presAssocID="{648143C2-E343-427B-9F75-62AD3A374643}" presName="node" presStyleLbl="node1" presStyleIdx="5" presStyleCnt="7">
        <dgm:presLayoutVars>
          <dgm:bulletEnabled val="1"/>
        </dgm:presLayoutVars>
      </dgm:prSet>
      <dgm:spPr/>
      <dgm:t>
        <a:bodyPr/>
        <a:lstStyle/>
        <a:p>
          <a:endParaRPr lang="en-GB"/>
        </a:p>
      </dgm:t>
    </dgm:pt>
    <dgm:pt modelId="{63453D94-2D81-452F-9DD9-91B79E51EEBE}" type="pres">
      <dgm:prSet presAssocID="{18FE56C0-3820-4337-A689-4AAB3A4B957A}" presName="sibTrans" presStyleCnt="0"/>
      <dgm:spPr/>
    </dgm:pt>
    <dgm:pt modelId="{DD96AFE2-AC2F-481B-B9AF-34AD3DAF0E07}" type="pres">
      <dgm:prSet presAssocID="{6D3B5980-678E-4D1B-B3C4-CB842079A74B}" presName="node" presStyleLbl="node1" presStyleIdx="6" presStyleCnt="7">
        <dgm:presLayoutVars>
          <dgm:bulletEnabled val="1"/>
        </dgm:presLayoutVars>
      </dgm:prSet>
      <dgm:spPr/>
      <dgm:t>
        <a:bodyPr/>
        <a:lstStyle/>
        <a:p>
          <a:endParaRPr lang="en-GB"/>
        </a:p>
      </dgm:t>
    </dgm:pt>
  </dgm:ptLst>
  <dgm:cxnLst>
    <dgm:cxn modelId="{F553661F-3DF0-4884-B108-B2245EDAE233}" srcId="{BDD07240-3598-4F52-887D-8890F8E282CD}" destId="{157107B9-DC03-42CE-9EC0-5E106E8D95E1}" srcOrd="3" destOrd="0" parTransId="{E7012864-45C1-4545-9CEA-FEA4639C4E1D}" sibTransId="{A6CFB87C-287A-4B64-B40A-6251606FCDCF}"/>
    <dgm:cxn modelId="{0B54CCFD-141B-4DE0-B4CD-03D2B2F67935}" type="presOf" srcId="{BDD07240-3598-4F52-887D-8890F8E282CD}" destId="{2BEDBC4F-2175-4A1F-9C31-2DD68E885196}" srcOrd="0" destOrd="0" presId="urn:microsoft.com/office/officeart/2005/8/layout/default"/>
    <dgm:cxn modelId="{621B9B5C-49D6-47B7-BB22-66181DCC998D}" type="presOf" srcId="{C5593072-D364-4D52-80E7-2AD8719A28A3}" destId="{000923CF-DCF1-4E47-8B96-E7B81FA5EE6A}" srcOrd="0" destOrd="0" presId="urn:microsoft.com/office/officeart/2005/8/layout/default"/>
    <dgm:cxn modelId="{7DFB8C1D-B557-4F63-A7E9-9203BE54A45D}" srcId="{BDD07240-3598-4F52-887D-8890F8E282CD}" destId="{C5593072-D364-4D52-80E7-2AD8719A28A3}" srcOrd="2" destOrd="0" parTransId="{C67C3A0D-BEA6-482A-8F45-07E28F2DFBE5}" sibTransId="{8D161647-6F74-47A6-80CF-943285BCCA98}"/>
    <dgm:cxn modelId="{A7847CA6-2601-47AA-953F-3D7766728CBE}" type="presOf" srcId="{648143C2-E343-427B-9F75-62AD3A374643}" destId="{6A8F4122-2D85-4312-AAC1-F09C0F8C6865}" srcOrd="0" destOrd="0" presId="urn:microsoft.com/office/officeart/2005/8/layout/default"/>
    <dgm:cxn modelId="{B9F25C41-D9B6-4887-91E0-CB23E0E4E170}" srcId="{BDD07240-3598-4F52-887D-8890F8E282CD}" destId="{4AE5913C-3445-4551-A766-2268B15E142A}" srcOrd="4" destOrd="0" parTransId="{4A2BDC88-34FF-43BC-85FB-1388A6655251}" sibTransId="{DCE05A07-F2B9-43E8-8D2D-44855DC7FF1D}"/>
    <dgm:cxn modelId="{555545C3-53E0-4593-877D-711CE9F2AC97}" type="presOf" srcId="{61FDAD6A-7414-4A42-AC46-CF2D2AA14E53}" destId="{0B477473-02AC-492A-97B0-83B0DEE3A558}" srcOrd="0" destOrd="0" presId="urn:microsoft.com/office/officeart/2005/8/layout/default"/>
    <dgm:cxn modelId="{54C74070-9AEC-44BC-A180-EA8F3DFD7BD8}" srcId="{BDD07240-3598-4F52-887D-8890F8E282CD}" destId="{648143C2-E343-427B-9F75-62AD3A374643}" srcOrd="5" destOrd="0" parTransId="{63959209-C099-4BBE-91DB-A3D169DC8F80}" sibTransId="{18FE56C0-3820-4337-A689-4AAB3A4B957A}"/>
    <dgm:cxn modelId="{25D6FB62-5FF6-489E-8345-624D1003F454}" type="presOf" srcId="{6D3B5980-678E-4D1B-B3C4-CB842079A74B}" destId="{DD96AFE2-AC2F-481B-B9AF-34AD3DAF0E07}" srcOrd="0" destOrd="0" presId="urn:microsoft.com/office/officeart/2005/8/layout/default"/>
    <dgm:cxn modelId="{AF4B499F-F92F-431C-A66F-7BA7A3E71388}" srcId="{BDD07240-3598-4F52-887D-8890F8E282CD}" destId="{6D3B5980-678E-4D1B-B3C4-CB842079A74B}" srcOrd="6" destOrd="0" parTransId="{C716FD69-9BF4-418C-AA5C-0EF763A0569B}" sibTransId="{6640F5F1-446F-4634-8298-34A0A439AAEC}"/>
    <dgm:cxn modelId="{75BE4E13-2B74-4EA1-8B0B-46660F972346}" srcId="{BDD07240-3598-4F52-887D-8890F8E282CD}" destId="{0354945B-4CDA-4C3E-A97A-08FA06ABE993}" srcOrd="0" destOrd="0" parTransId="{A5168B07-2994-45A8-B031-8D35844AA167}" sibTransId="{8FC01A3E-8DB6-4380-B697-B2E325368241}"/>
    <dgm:cxn modelId="{F1F8C777-585B-432A-8191-FE0DF14B960A}" srcId="{BDD07240-3598-4F52-887D-8890F8E282CD}" destId="{61FDAD6A-7414-4A42-AC46-CF2D2AA14E53}" srcOrd="1" destOrd="0" parTransId="{5BD24E1F-A4EA-4454-8689-AF398CCCEE43}" sibTransId="{203BFFA9-7BA3-407A-8743-4E9DB780D3E6}"/>
    <dgm:cxn modelId="{9387FC64-2BFB-4D9F-9680-8AA3A98F38BB}" type="presOf" srcId="{4AE5913C-3445-4551-A766-2268B15E142A}" destId="{205B16E1-9E78-438E-9F5A-A42C98CA4728}" srcOrd="0" destOrd="0" presId="urn:microsoft.com/office/officeart/2005/8/layout/default"/>
    <dgm:cxn modelId="{3A4E94BB-5C84-4DA7-858F-10FA9D1C5703}" type="presOf" srcId="{157107B9-DC03-42CE-9EC0-5E106E8D95E1}" destId="{CE0C3DBD-1010-43C1-86F6-7200E60F24A3}" srcOrd="0" destOrd="0" presId="urn:microsoft.com/office/officeart/2005/8/layout/default"/>
    <dgm:cxn modelId="{6B05B54E-5858-4444-BB49-A6C6773AFAA6}" type="presOf" srcId="{0354945B-4CDA-4C3E-A97A-08FA06ABE993}" destId="{03BD984F-F4E3-4CE2-BDA9-11D2D2A44F65}" srcOrd="0" destOrd="0" presId="urn:microsoft.com/office/officeart/2005/8/layout/default"/>
    <dgm:cxn modelId="{8460D994-A763-4387-84D4-2F46E4B9C437}" type="presParOf" srcId="{2BEDBC4F-2175-4A1F-9C31-2DD68E885196}" destId="{03BD984F-F4E3-4CE2-BDA9-11D2D2A44F65}" srcOrd="0" destOrd="0" presId="urn:microsoft.com/office/officeart/2005/8/layout/default"/>
    <dgm:cxn modelId="{BC58D286-A653-4CBC-84A8-6813576E3A9A}" type="presParOf" srcId="{2BEDBC4F-2175-4A1F-9C31-2DD68E885196}" destId="{82CFA753-D7F3-48AA-A1A3-577E250E312B}" srcOrd="1" destOrd="0" presId="urn:microsoft.com/office/officeart/2005/8/layout/default"/>
    <dgm:cxn modelId="{AB653E85-4966-4EC2-900B-C075DC75040F}" type="presParOf" srcId="{2BEDBC4F-2175-4A1F-9C31-2DD68E885196}" destId="{0B477473-02AC-492A-97B0-83B0DEE3A558}" srcOrd="2" destOrd="0" presId="urn:microsoft.com/office/officeart/2005/8/layout/default"/>
    <dgm:cxn modelId="{385244CF-E91A-4D38-B97F-45F6C74C7037}" type="presParOf" srcId="{2BEDBC4F-2175-4A1F-9C31-2DD68E885196}" destId="{675FE739-6F39-4848-BFC9-2C5F99679AD5}" srcOrd="3" destOrd="0" presId="urn:microsoft.com/office/officeart/2005/8/layout/default"/>
    <dgm:cxn modelId="{4E3DE5E7-105C-43DC-944E-15167ECC5A42}" type="presParOf" srcId="{2BEDBC4F-2175-4A1F-9C31-2DD68E885196}" destId="{000923CF-DCF1-4E47-8B96-E7B81FA5EE6A}" srcOrd="4" destOrd="0" presId="urn:microsoft.com/office/officeart/2005/8/layout/default"/>
    <dgm:cxn modelId="{A7F64A5A-9470-4E43-8C20-9164C34D6D38}" type="presParOf" srcId="{2BEDBC4F-2175-4A1F-9C31-2DD68E885196}" destId="{9CCACF23-29D0-486F-8E94-96B18E059B98}" srcOrd="5" destOrd="0" presId="urn:microsoft.com/office/officeart/2005/8/layout/default"/>
    <dgm:cxn modelId="{4F3C3A04-68B6-4DA1-B76A-AFA8E776A5CC}" type="presParOf" srcId="{2BEDBC4F-2175-4A1F-9C31-2DD68E885196}" destId="{CE0C3DBD-1010-43C1-86F6-7200E60F24A3}" srcOrd="6" destOrd="0" presId="urn:microsoft.com/office/officeart/2005/8/layout/default"/>
    <dgm:cxn modelId="{AF2CAB56-1B69-40F3-89FE-2A928FFF4332}" type="presParOf" srcId="{2BEDBC4F-2175-4A1F-9C31-2DD68E885196}" destId="{F10C3BF5-E747-4E60-A05E-C85B1AF09020}" srcOrd="7" destOrd="0" presId="urn:microsoft.com/office/officeart/2005/8/layout/default"/>
    <dgm:cxn modelId="{33E286D6-CF12-4290-8AC6-45EA8FF77B3E}" type="presParOf" srcId="{2BEDBC4F-2175-4A1F-9C31-2DD68E885196}" destId="{205B16E1-9E78-438E-9F5A-A42C98CA4728}" srcOrd="8" destOrd="0" presId="urn:microsoft.com/office/officeart/2005/8/layout/default"/>
    <dgm:cxn modelId="{DE0E8246-D50D-4049-AB7F-91C9335076F1}" type="presParOf" srcId="{2BEDBC4F-2175-4A1F-9C31-2DD68E885196}" destId="{A9E847CC-CE01-43C0-BA26-38E52F486C76}" srcOrd="9" destOrd="0" presId="urn:microsoft.com/office/officeart/2005/8/layout/default"/>
    <dgm:cxn modelId="{A9A376C0-D766-4313-9030-28FF218C05FF}" type="presParOf" srcId="{2BEDBC4F-2175-4A1F-9C31-2DD68E885196}" destId="{6A8F4122-2D85-4312-AAC1-F09C0F8C6865}" srcOrd="10" destOrd="0" presId="urn:microsoft.com/office/officeart/2005/8/layout/default"/>
    <dgm:cxn modelId="{30D6CBCE-A3C0-4643-904C-E784679F2262}" type="presParOf" srcId="{2BEDBC4F-2175-4A1F-9C31-2DD68E885196}" destId="{63453D94-2D81-452F-9DD9-91B79E51EEBE}" srcOrd="11" destOrd="0" presId="urn:microsoft.com/office/officeart/2005/8/layout/default"/>
    <dgm:cxn modelId="{9CD74468-0D7E-40B5-AF30-37A9173AC00B}" type="presParOf" srcId="{2BEDBC4F-2175-4A1F-9C31-2DD68E885196}" destId="{DD96AFE2-AC2F-481B-B9AF-34AD3DAF0E07}"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AFDCCE1-C6A4-431D-90CC-5F8A087A1BAC}" type="doc">
      <dgm:prSet loTypeId="urn:microsoft.com/office/officeart/2005/8/layout/process4" loCatId="list" qsTypeId="urn:microsoft.com/office/officeart/2005/8/quickstyle/simple3" qsCatId="simple" csTypeId="urn:microsoft.com/office/officeart/2005/8/colors/accent0_3" csCatId="mainScheme" phldr="1"/>
      <dgm:spPr/>
      <dgm:t>
        <a:bodyPr/>
        <a:lstStyle/>
        <a:p>
          <a:endParaRPr lang="en-GB"/>
        </a:p>
      </dgm:t>
    </dgm:pt>
    <dgm:pt modelId="{2DA52980-6A27-49BA-8B77-B697F3969B13}">
      <dgm:prSet custT="1"/>
      <dgm:spPr/>
      <dgm:t>
        <a:bodyPr/>
        <a:lstStyle/>
        <a:p>
          <a:r>
            <a:rPr lang="en-GB" sz="1400" b="0" dirty="0" smtClean="0"/>
            <a:t>Create a new blade with Liberator and Transformer configuration</a:t>
          </a:r>
        </a:p>
      </dgm:t>
    </dgm:pt>
    <dgm:pt modelId="{300CCD35-DD6D-4049-AD3A-AB7E4662D177}" type="parTrans" cxnId="{717B16D0-2B4E-4A40-894C-292337A2C323}">
      <dgm:prSet/>
      <dgm:spPr/>
      <dgm:t>
        <a:bodyPr/>
        <a:lstStyle/>
        <a:p>
          <a:endParaRPr lang="en-GB"/>
        </a:p>
      </dgm:t>
    </dgm:pt>
    <dgm:pt modelId="{7C0A52F1-D64D-43D8-9A64-C357818EDE9D}" type="sibTrans" cxnId="{717B16D0-2B4E-4A40-894C-292337A2C323}">
      <dgm:prSet/>
      <dgm:spPr/>
      <dgm:t>
        <a:bodyPr/>
        <a:lstStyle/>
        <a:p>
          <a:endParaRPr lang="en-GB"/>
        </a:p>
      </dgm:t>
    </dgm:pt>
    <dgm:pt modelId="{472602C8-CA54-40A9-8555-70B65EA28F73}">
      <dgm:prSet custT="1"/>
      <dgm:spPr/>
      <dgm:t>
        <a:bodyPr/>
        <a:lstStyle/>
        <a:p>
          <a:r>
            <a:rPr lang="en-GB" sz="1400" b="0" dirty="0" smtClean="0"/>
            <a:t>Implement the module’s business rules to calculate and add a “Spread” field for each FX data update</a:t>
          </a:r>
        </a:p>
      </dgm:t>
    </dgm:pt>
    <dgm:pt modelId="{C4306826-4A99-4690-8D97-D84A6B85F3EE}" type="parTrans" cxnId="{37ADDF25-629C-470D-A941-DBA77AEAD8EA}">
      <dgm:prSet/>
      <dgm:spPr/>
      <dgm:t>
        <a:bodyPr/>
        <a:lstStyle/>
        <a:p>
          <a:endParaRPr lang="en-GB"/>
        </a:p>
      </dgm:t>
    </dgm:pt>
    <dgm:pt modelId="{B3E4C40B-C24A-4C27-BCE7-145A67B64F8A}" type="sibTrans" cxnId="{37ADDF25-629C-470D-A941-DBA77AEAD8EA}">
      <dgm:prSet/>
      <dgm:spPr/>
      <dgm:t>
        <a:bodyPr/>
        <a:lstStyle/>
        <a:p>
          <a:endParaRPr lang="en-GB"/>
        </a:p>
      </dgm:t>
    </dgm:pt>
    <dgm:pt modelId="{12636DEF-DD0B-4D37-9B84-278F003553FA}">
      <dgm:prSet custT="1"/>
      <dgm:spPr/>
      <dgm:t>
        <a:bodyPr/>
        <a:lstStyle/>
        <a:p>
          <a:r>
            <a:rPr lang="en-GB" sz="1400" b="0" dirty="0" smtClean="0"/>
            <a:t>Activate the new blade.</a:t>
          </a:r>
        </a:p>
      </dgm:t>
    </dgm:pt>
    <dgm:pt modelId="{974B3A01-B907-4D18-80BD-391E6359BBC2}" type="parTrans" cxnId="{14E15470-7E91-4900-A962-0392098F8877}">
      <dgm:prSet/>
      <dgm:spPr/>
      <dgm:t>
        <a:bodyPr/>
        <a:lstStyle/>
        <a:p>
          <a:endParaRPr lang="en-GB"/>
        </a:p>
      </dgm:t>
    </dgm:pt>
    <dgm:pt modelId="{51AE4873-BB77-48FE-842D-1EA2C3E49F13}" type="sibTrans" cxnId="{14E15470-7E91-4900-A962-0392098F8877}">
      <dgm:prSet/>
      <dgm:spPr/>
      <dgm:t>
        <a:bodyPr/>
        <a:lstStyle/>
        <a:p>
          <a:endParaRPr lang="en-GB"/>
        </a:p>
      </dgm:t>
    </dgm:pt>
    <dgm:pt modelId="{95D3A656-92C6-4736-8E95-7FD1DA7F25D2}" type="pres">
      <dgm:prSet presAssocID="{DAFDCCE1-C6A4-431D-90CC-5F8A087A1BAC}" presName="Name0" presStyleCnt="0">
        <dgm:presLayoutVars>
          <dgm:dir/>
          <dgm:animLvl val="lvl"/>
          <dgm:resizeHandles val="exact"/>
        </dgm:presLayoutVars>
      </dgm:prSet>
      <dgm:spPr/>
      <dgm:t>
        <a:bodyPr/>
        <a:lstStyle/>
        <a:p>
          <a:endParaRPr lang="en-GB"/>
        </a:p>
      </dgm:t>
    </dgm:pt>
    <dgm:pt modelId="{26F9EC10-39B2-4294-9F09-C1CC12866295}" type="pres">
      <dgm:prSet presAssocID="{12636DEF-DD0B-4D37-9B84-278F003553FA}" presName="boxAndChildren" presStyleCnt="0"/>
      <dgm:spPr/>
    </dgm:pt>
    <dgm:pt modelId="{CC3FCBDB-870F-44CA-9E08-34E90EB99F4F}" type="pres">
      <dgm:prSet presAssocID="{12636DEF-DD0B-4D37-9B84-278F003553FA}" presName="parentTextBox" presStyleLbl="node1" presStyleIdx="0" presStyleCnt="3"/>
      <dgm:spPr/>
      <dgm:t>
        <a:bodyPr/>
        <a:lstStyle/>
        <a:p>
          <a:endParaRPr lang="en-GB"/>
        </a:p>
      </dgm:t>
    </dgm:pt>
    <dgm:pt modelId="{4DFA76A6-5F0D-4C1A-8477-B4DA097620AA}" type="pres">
      <dgm:prSet presAssocID="{B3E4C40B-C24A-4C27-BCE7-145A67B64F8A}" presName="sp" presStyleCnt="0"/>
      <dgm:spPr/>
    </dgm:pt>
    <dgm:pt modelId="{C8E6446E-B5E5-4DE4-954F-BFBA9BFB6845}" type="pres">
      <dgm:prSet presAssocID="{472602C8-CA54-40A9-8555-70B65EA28F73}" presName="arrowAndChildren" presStyleCnt="0"/>
      <dgm:spPr/>
    </dgm:pt>
    <dgm:pt modelId="{A58FD876-B609-45AB-ACE4-B310EF456751}" type="pres">
      <dgm:prSet presAssocID="{472602C8-CA54-40A9-8555-70B65EA28F73}" presName="parentTextArrow" presStyleLbl="node1" presStyleIdx="1" presStyleCnt="3"/>
      <dgm:spPr/>
      <dgm:t>
        <a:bodyPr/>
        <a:lstStyle/>
        <a:p>
          <a:endParaRPr lang="en-GB"/>
        </a:p>
      </dgm:t>
    </dgm:pt>
    <dgm:pt modelId="{1710FF77-15B3-45B0-BFD2-C5FF2E833258}" type="pres">
      <dgm:prSet presAssocID="{7C0A52F1-D64D-43D8-9A64-C357818EDE9D}" presName="sp" presStyleCnt="0"/>
      <dgm:spPr/>
    </dgm:pt>
    <dgm:pt modelId="{8922DBCE-4CDC-4E98-BD18-495A63619A74}" type="pres">
      <dgm:prSet presAssocID="{2DA52980-6A27-49BA-8B77-B697F3969B13}" presName="arrowAndChildren" presStyleCnt="0"/>
      <dgm:spPr/>
    </dgm:pt>
    <dgm:pt modelId="{7C659590-2083-46A6-88A1-1EE87B2B23CF}" type="pres">
      <dgm:prSet presAssocID="{2DA52980-6A27-49BA-8B77-B697F3969B13}" presName="parentTextArrow" presStyleLbl="node1" presStyleIdx="2" presStyleCnt="3"/>
      <dgm:spPr/>
      <dgm:t>
        <a:bodyPr/>
        <a:lstStyle/>
        <a:p>
          <a:endParaRPr lang="en-GB"/>
        </a:p>
      </dgm:t>
    </dgm:pt>
  </dgm:ptLst>
  <dgm:cxnLst>
    <dgm:cxn modelId="{717B16D0-2B4E-4A40-894C-292337A2C323}" srcId="{DAFDCCE1-C6A4-431D-90CC-5F8A087A1BAC}" destId="{2DA52980-6A27-49BA-8B77-B697F3969B13}" srcOrd="0" destOrd="0" parTransId="{300CCD35-DD6D-4049-AD3A-AB7E4662D177}" sibTransId="{7C0A52F1-D64D-43D8-9A64-C357818EDE9D}"/>
    <dgm:cxn modelId="{37ADDF25-629C-470D-A941-DBA77AEAD8EA}" srcId="{DAFDCCE1-C6A4-431D-90CC-5F8A087A1BAC}" destId="{472602C8-CA54-40A9-8555-70B65EA28F73}" srcOrd="1" destOrd="0" parTransId="{C4306826-4A99-4690-8D97-D84A6B85F3EE}" sibTransId="{B3E4C40B-C24A-4C27-BCE7-145A67B64F8A}"/>
    <dgm:cxn modelId="{A04DC157-7C6F-4AD9-BF31-4DB5C2DDADFA}" type="presOf" srcId="{12636DEF-DD0B-4D37-9B84-278F003553FA}" destId="{CC3FCBDB-870F-44CA-9E08-34E90EB99F4F}" srcOrd="0" destOrd="0" presId="urn:microsoft.com/office/officeart/2005/8/layout/process4"/>
    <dgm:cxn modelId="{5BED7528-FF8B-437F-A1FB-B0AE797F0298}" type="presOf" srcId="{2DA52980-6A27-49BA-8B77-B697F3969B13}" destId="{7C659590-2083-46A6-88A1-1EE87B2B23CF}" srcOrd="0" destOrd="0" presId="urn:microsoft.com/office/officeart/2005/8/layout/process4"/>
    <dgm:cxn modelId="{F7AF8ACC-F3D4-40A3-85E1-617AF8DD84E8}" type="presOf" srcId="{472602C8-CA54-40A9-8555-70B65EA28F73}" destId="{A58FD876-B609-45AB-ACE4-B310EF456751}" srcOrd="0" destOrd="0" presId="urn:microsoft.com/office/officeart/2005/8/layout/process4"/>
    <dgm:cxn modelId="{14E15470-7E91-4900-A962-0392098F8877}" srcId="{DAFDCCE1-C6A4-431D-90CC-5F8A087A1BAC}" destId="{12636DEF-DD0B-4D37-9B84-278F003553FA}" srcOrd="2" destOrd="0" parTransId="{974B3A01-B907-4D18-80BD-391E6359BBC2}" sibTransId="{51AE4873-BB77-48FE-842D-1EA2C3E49F13}"/>
    <dgm:cxn modelId="{1ACC35B6-AE6C-4666-83EA-DACE08D9A872}" type="presOf" srcId="{DAFDCCE1-C6A4-431D-90CC-5F8A087A1BAC}" destId="{95D3A656-92C6-4736-8E95-7FD1DA7F25D2}" srcOrd="0" destOrd="0" presId="urn:microsoft.com/office/officeart/2005/8/layout/process4"/>
    <dgm:cxn modelId="{6C32C76B-89B4-4826-AFF5-F0E5CA561DE5}" type="presParOf" srcId="{95D3A656-92C6-4736-8E95-7FD1DA7F25D2}" destId="{26F9EC10-39B2-4294-9F09-C1CC12866295}" srcOrd="0" destOrd="0" presId="urn:microsoft.com/office/officeart/2005/8/layout/process4"/>
    <dgm:cxn modelId="{3B6685B1-EB2D-4355-81D4-2C9155CA6075}" type="presParOf" srcId="{26F9EC10-39B2-4294-9F09-C1CC12866295}" destId="{CC3FCBDB-870F-44CA-9E08-34E90EB99F4F}" srcOrd="0" destOrd="0" presId="urn:microsoft.com/office/officeart/2005/8/layout/process4"/>
    <dgm:cxn modelId="{624F9E96-74CA-40F6-8C92-F823082DE34F}" type="presParOf" srcId="{95D3A656-92C6-4736-8E95-7FD1DA7F25D2}" destId="{4DFA76A6-5F0D-4C1A-8477-B4DA097620AA}" srcOrd="1" destOrd="0" presId="urn:microsoft.com/office/officeart/2005/8/layout/process4"/>
    <dgm:cxn modelId="{E043DCA4-B5AA-4E34-98A3-0B0116D983BC}" type="presParOf" srcId="{95D3A656-92C6-4736-8E95-7FD1DA7F25D2}" destId="{C8E6446E-B5E5-4DE4-954F-BFBA9BFB6845}" srcOrd="2" destOrd="0" presId="urn:microsoft.com/office/officeart/2005/8/layout/process4"/>
    <dgm:cxn modelId="{EE2A3D7C-9E96-4326-943D-7BAB4BE369EF}" type="presParOf" srcId="{C8E6446E-B5E5-4DE4-954F-BFBA9BFB6845}" destId="{A58FD876-B609-45AB-ACE4-B310EF456751}" srcOrd="0" destOrd="0" presId="urn:microsoft.com/office/officeart/2005/8/layout/process4"/>
    <dgm:cxn modelId="{224D766E-572C-4815-B47C-2D4B14C42538}" type="presParOf" srcId="{95D3A656-92C6-4736-8E95-7FD1DA7F25D2}" destId="{1710FF77-15B3-45B0-BFD2-C5FF2E833258}" srcOrd="3" destOrd="0" presId="urn:microsoft.com/office/officeart/2005/8/layout/process4"/>
    <dgm:cxn modelId="{39CD4E76-1438-4F89-A013-872D93ECDB07}" type="presParOf" srcId="{95D3A656-92C6-4736-8E95-7FD1DA7F25D2}" destId="{8922DBCE-4CDC-4E98-BD18-495A63619A74}" srcOrd="4" destOrd="0" presId="urn:microsoft.com/office/officeart/2005/8/layout/process4"/>
    <dgm:cxn modelId="{3DE01423-1EAF-4892-9936-49C571A1433B}" type="presParOf" srcId="{8922DBCE-4CDC-4E98-BD18-495A63619A74}" destId="{7C659590-2083-46A6-88A1-1EE87B2B23CF}"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9904C0A-8586-4661-B756-6EAD87B6DEE6}" type="doc">
      <dgm:prSet loTypeId="urn:microsoft.com/office/officeart/2005/8/layout/lProcess2" loCatId="list" qsTypeId="urn:microsoft.com/office/officeart/2005/8/quickstyle/simple3" qsCatId="simple" csTypeId="urn:microsoft.com/office/officeart/2005/8/colors/accent0_3" csCatId="mainScheme" phldr="1"/>
      <dgm:spPr/>
      <dgm:t>
        <a:bodyPr/>
        <a:lstStyle/>
        <a:p>
          <a:endParaRPr lang="en-GB"/>
        </a:p>
      </dgm:t>
    </dgm:pt>
    <dgm:pt modelId="{477CD1EE-8D7D-4506-BF3E-BED95E080CDF}">
      <dgm:prSet phldrT="[Text]"/>
      <dgm:spPr/>
      <dgm:t>
        <a:bodyPr/>
        <a:lstStyle/>
        <a:p>
          <a:r>
            <a:rPr lang="en-GB" dirty="0" smtClean="0"/>
            <a:t>Formatter module can chain together format functions, e.g.</a:t>
          </a:r>
          <a:endParaRPr lang="en-GB" dirty="0"/>
        </a:p>
      </dgm:t>
    </dgm:pt>
    <dgm:pt modelId="{634B84B2-51FD-43DE-856E-55A2C2D3A7CD}" type="parTrans" cxnId="{35FC4D15-E90E-4D46-A42A-02FC05ACBE0C}">
      <dgm:prSet/>
      <dgm:spPr/>
      <dgm:t>
        <a:bodyPr/>
        <a:lstStyle/>
        <a:p>
          <a:endParaRPr lang="en-GB"/>
        </a:p>
      </dgm:t>
    </dgm:pt>
    <dgm:pt modelId="{E180971B-5CD4-479E-8B79-874EBC854E0D}" type="sibTrans" cxnId="{35FC4D15-E90E-4D46-A42A-02FC05ACBE0C}">
      <dgm:prSet/>
      <dgm:spPr/>
      <dgm:t>
        <a:bodyPr/>
        <a:lstStyle/>
        <a:p>
          <a:endParaRPr lang="en-GB"/>
        </a:p>
      </dgm:t>
    </dgm:pt>
    <dgm:pt modelId="{0562C291-A769-4142-9BE1-589F86722EAB}">
      <dgm:prSet/>
      <dgm:spPr/>
      <dgm:t>
        <a:bodyPr/>
        <a:lstStyle/>
        <a:p>
          <a:r>
            <a:rPr lang="en-GB" smtClean="0"/>
            <a:t>Convert from fractions to decimal</a:t>
          </a:r>
          <a:endParaRPr lang="en-GB" dirty="0" smtClean="0"/>
        </a:p>
      </dgm:t>
    </dgm:pt>
    <dgm:pt modelId="{C613ACC4-6CBB-4ED1-9F2F-509255D825DE}" type="parTrans" cxnId="{EFC56683-6530-41D2-B4B1-694ECBE1E351}">
      <dgm:prSet/>
      <dgm:spPr/>
      <dgm:t>
        <a:bodyPr/>
        <a:lstStyle/>
        <a:p>
          <a:endParaRPr lang="en-GB"/>
        </a:p>
      </dgm:t>
    </dgm:pt>
    <dgm:pt modelId="{FEA2D4BD-7721-429D-926D-011C34ABE8D8}" type="sibTrans" cxnId="{EFC56683-6530-41D2-B4B1-694ECBE1E351}">
      <dgm:prSet/>
      <dgm:spPr/>
      <dgm:t>
        <a:bodyPr/>
        <a:lstStyle/>
        <a:p>
          <a:endParaRPr lang="en-GB"/>
        </a:p>
      </dgm:t>
    </dgm:pt>
    <dgm:pt modelId="{5518BA24-4943-48E9-B7C1-878DA404BC69}">
      <dgm:prSet/>
      <dgm:spPr/>
      <dgm:t>
        <a:bodyPr/>
        <a:lstStyle/>
        <a:p>
          <a:r>
            <a:rPr lang="en-GB" smtClean="0"/>
            <a:t>Then round to 2 dp</a:t>
          </a:r>
          <a:endParaRPr lang="en-GB" dirty="0" smtClean="0"/>
        </a:p>
      </dgm:t>
    </dgm:pt>
    <dgm:pt modelId="{03BB2C59-9D5A-40C3-984E-CA05362A346E}" type="parTrans" cxnId="{D7CDA716-B939-4C72-A5A8-85B8A1E558F0}">
      <dgm:prSet/>
      <dgm:spPr/>
      <dgm:t>
        <a:bodyPr/>
        <a:lstStyle/>
        <a:p>
          <a:endParaRPr lang="en-GB"/>
        </a:p>
      </dgm:t>
    </dgm:pt>
    <dgm:pt modelId="{B871B641-8339-4630-9184-82BEC6BFBC5E}" type="sibTrans" cxnId="{D7CDA716-B939-4C72-A5A8-85B8A1E558F0}">
      <dgm:prSet/>
      <dgm:spPr/>
      <dgm:t>
        <a:bodyPr/>
        <a:lstStyle/>
        <a:p>
          <a:endParaRPr lang="en-GB"/>
        </a:p>
      </dgm:t>
    </dgm:pt>
    <dgm:pt modelId="{58EF367B-FA3F-4D44-83A9-081FC9C5978F}">
      <dgm:prSet/>
      <dgm:spPr/>
      <dgm:t>
        <a:bodyPr/>
        <a:lstStyle/>
        <a:p>
          <a:r>
            <a:rPr lang="en-GB" dirty="0" smtClean="0"/>
            <a:t>Then prefix “+” sign if</a:t>
          </a:r>
        </a:p>
      </dgm:t>
    </dgm:pt>
    <dgm:pt modelId="{22F27FA4-72FB-4B41-B23D-21D13C27979C}" type="parTrans" cxnId="{4EFC7D52-1808-496F-84C8-CED8A2FC2B65}">
      <dgm:prSet/>
      <dgm:spPr/>
      <dgm:t>
        <a:bodyPr/>
        <a:lstStyle/>
        <a:p>
          <a:endParaRPr lang="en-GB"/>
        </a:p>
      </dgm:t>
    </dgm:pt>
    <dgm:pt modelId="{26F77F45-567C-40F5-84F7-058F589F2E1C}" type="sibTrans" cxnId="{4EFC7D52-1808-496F-84C8-CED8A2FC2B65}">
      <dgm:prSet/>
      <dgm:spPr/>
      <dgm:t>
        <a:bodyPr/>
        <a:lstStyle/>
        <a:p>
          <a:endParaRPr lang="en-GB"/>
        </a:p>
      </dgm:t>
    </dgm:pt>
    <dgm:pt modelId="{B1BE2177-23AA-499A-BADD-B8771BE693AF}" type="pres">
      <dgm:prSet presAssocID="{E9904C0A-8586-4661-B756-6EAD87B6DEE6}" presName="theList" presStyleCnt="0">
        <dgm:presLayoutVars>
          <dgm:dir/>
          <dgm:animLvl val="lvl"/>
          <dgm:resizeHandles val="exact"/>
        </dgm:presLayoutVars>
      </dgm:prSet>
      <dgm:spPr/>
      <dgm:t>
        <a:bodyPr/>
        <a:lstStyle/>
        <a:p>
          <a:endParaRPr lang="en-GB"/>
        </a:p>
      </dgm:t>
    </dgm:pt>
    <dgm:pt modelId="{0C2B1C05-1C7C-40C8-9764-E5A91A8B7F77}" type="pres">
      <dgm:prSet presAssocID="{477CD1EE-8D7D-4506-BF3E-BED95E080CDF}" presName="compNode" presStyleCnt="0"/>
      <dgm:spPr/>
    </dgm:pt>
    <dgm:pt modelId="{308E0AC8-3FC3-4855-A767-CD0AA186C09C}" type="pres">
      <dgm:prSet presAssocID="{477CD1EE-8D7D-4506-BF3E-BED95E080CDF}" presName="aNode" presStyleLbl="bgShp" presStyleIdx="0" presStyleCnt="1"/>
      <dgm:spPr/>
      <dgm:t>
        <a:bodyPr/>
        <a:lstStyle/>
        <a:p>
          <a:endParaRPr lang="en-GB"/>
        </a:p>
      </dgm:t>
    </dgm:pt>
    <dgm:pt modelId="{2B39D007-5F52-4B05-8190-2E20DFF385E2}" type="pres">
      <dgm:prSet presAssocID="{477CD1EE-8D7D-4506-BF3E-BED95E080CDF}" presName="textNode" presStyleLbl="bgShp" presStyleIdx="0" presStyleCnt="1"/>
      <dgm:spPr/>
      <dgm:t>
        <a:bodyPr/>
        <a:lstStyle/>
        <a:p>
          <a:endParaRPr lang="en-GB"/>
        </a:p>
      </dgm:t>
    </dgm:pt>
    <dgm:pt modelId="{1C9A2187-53A5-4BB2-A9EF-6E9D11D2FF5A}" type="pres">
      <dgm:prSet presAssocID="{477CD1EE-8D7D-4506-BF3E-BED95E080CDF}" presName="compChildNode" presStyleCnt="0"/>
      <dgm:spPr/>
    </dgm:pt>
    <dgm:pt modelId="{C73CDB60-B0BA-4ACE-8A0C-DE31B0BE1501}" type="pres">
      <dgm:prSet presAssocID="{477CD1EE-8D7D-4506-BF3E-BED95E080CDF}" presName="theInnerList" presStyleCnt="0"/>
      <dgm:spPr/>
    </dgm:pt>
    <dgm:pt modelId="{BD5CB8F0-77B5-408D-80F1-018DF0D2AEBB}" type="pres">
      <dgm:prSet presAssocID="{0562C291-A769-4142-9BE1-589F86722EAB}" presName="childNode" presStyleLbl="node1" presStyleIdx="0" presStyleCnt="3">
        <dgm:presLayoutVars>
          <dgm:bulletEnabled val="1"/>
        </dgm:presLayoutVars>
      </dgm:prSet>
      <dgm:spPr/>
      <dgm:t>
        <a:bodyPr/>
        <a:lstStyle/>
        <a:p>
          <a:endParaRPr lang="en-GB"/>
        </a:p>
      </dgm:t>
    </dgm:pt>
    <dgm:pt modelId="{D8D91260-1C82-46A8-859F-9BE2BB9D8B89}" type="pres">
      <dgm:prSet presAssocID="{0562C291-A769-4142-9BE1-589F86722EAB}" presName="aSpace2" presStyleCnt="0"/>
      <dgm:spPr/>
    </dgm:pt>
    <dgm:pt modelId="{3DFDDF1E-1974-45D2-8C3D-E6F92D6C5D23}" type="pres">
      <dgm:prSet presAssocID="{5518BA24-4943-48E9-B7C1-878DA404BC69}" presName="childNode" presStyleLbl="node1" presStyleIdx="1" presStyleCnt="3">
        <dgm:presLayoutVars>
          <dgm:bulletEnabled val="1"/>
        </dgm:presLayoutVars>
      </dgm:prSet>
      <dgm:spPr/>
      <dgm:t>
        <a:bodyPr/>
        <a:lstStyle/>
        <a:p>
          <a:endParaRPr lang="en-GB"/>
        </a:p>
      </dgm:t>
    </dgm:pt>
    <dgm:pt modelId="{1676E873-39CC-47CD-9670-69A52B23729E}" type="pres">
      <dgm:prSet presAssocID="{5518BA24-4943-48E9-B7C1-878DA404BC69}" presName="aSpace2" presStyleCnt="0"/>
      <dgm:spPr/>
    </dgm:pt>
    <dgm:pt modelId="{C0D596DD-C25A-45BA-9B30-7D98B3E30EBB}" type="pres">
      <dgm:prSet presAssocID="{58EF367B-FA3F-4D44-83A9-081FC9C5978F}" presName="childNode" presStyleLbl="node1" presStyleIdx="2" presStyleCnt="3">
        <dgm:presLayoutVars>
          <dgm:bulletEnabled val="1"/>
        </dgm:presLayoutVars>
      </dgm:prSet>
      <dgm:spPr/>
      <dgm:t>
        <a:bodyPr/>
        <a:lstStyle/>
        <a:p>
          <a:endParaRPr lang="en-GB"/>
        </a:p>
      </dgm:t>
    </dgm:pt>
  </dgm:ptLst>
  <dgm:cxnLst>
    <dgm:cxn modelId="{68DE4860-C5AD-41D0-97FD-6DF4331F115D}" type="presOf" srcId="{0562C291-A769-4142-9BE1-589F86722EAB}" destId="{BD5CB8F0-77B5-408D-80F1-018DF0D2AEBB}" srcOrd="0" destOrd="0" presId="urn:microsoft.com/office/officeart/2005/8/layout/lProcess2"/>
    <dgm:cxn modelId="{B5770085-8345-4D6A-A79E-E8F55C1729AE}" type="presOf" srcId="{E9904C0A-8586-4661-B756-6EAD87B6DEE6}" destId="{B1BE2177-23AA-499A-BADD-B8771BE693AF}" srcOrd="0" destOrd="0" presId="urn:microsoft.com/office/officeart/2005/8/layout/lProcess2"/>
    <dgm:cxn modelId="{35FC4D15-E90E-4D46-A42A-02FC05ACBE0C}" srcId="{E9904C0A-8586-4661-B756-6EAD87B6DEE6}" destId="{477CD1EE-8D7D-4506-BF3E-BED95E080CDF}" srcOrd="0" destOrd="0" parTransId="{634B84B2-51FD-43DE-856E-55A2C2D3A7CD}" sibTransId="{E180971B-5CD4-479E-8B79-874EBC854E0D}"/>
    <dgm:cxn modelId="{4EFC7D52-1808-496F-84C8-CED8A2FC2B65}" srcId="{477CD1EE-8D7D-4506-BF3E-BED95E080CDF}" destId="{58EF367B-FA3F-4D44-83A9-081FC9C5978F}" srcOrd="2" destOrd="0" parTransId="{22F27FA4-72FB-4B41-B23D-21D13C27979C}" sibTransId="{26F77F45-567C-40F5-84F7-058F589F2E1C}"/>
    <dgm:cxn modelId="{C8335819-960F-40BE-A905-E37B84977BC8}" type="presOf" srcId="{477CD1EE-8D7D-4506-BF3E-BED95E080CDF}" destId="{308E0AC8-3FC3-4855-A767-CD0AA186C09C}" srcOrd="0" destOrd="0" presId="urn:microsoft.com/office/officeart/2005/8/layout/lProcess2"/>
    <dgm:cxn modelId="{EFC56683-6530-41D2-B4B1-694ECBE1E351}" srcId="{477CD1EE-8D7D-4506-BF3E-BED95E080CDF}" destId="{0562C291-A769-4142-9BE1-589F86722EAB}" srcOrd="0" destOrd="0" parTransId="{C613ACC4-6CBB-4ED1-9F2F-509255D825DE}" sibTransId="{FEA2D4BD-7721-429D-926D-011C34ABE8D8}"/>
    <dgm:cxn modelId="{88D07639-4A10-406A-B253-48F2AF88A875}" type="presOf" srcId="{5518BA24-4943-48E9-B7C1-878DA404BC69}" destId="{3DFDDF1E-1974-45D2-8C3D-E6F92D6C5D23}" srcOrd="0" destOrd="0" presId="urn:microsoft.com/office/officeart/2005/8/layout/lProcess2"/>
    <dgm:cxn modelId="{6BCEFC34-EC3D-4F57-A07D-95F9A49A0323}" type="presOf" srcId="{477CD1EE-8D7D-4506-BF3E-BED95E080CDF}" destId="{2B39D007-5F52-4B05-8190-2E20DFF385E2}" srcOrd="1" destOrd="0" presId="urn:microsoft.com/office/officeart/2005/8/layout/lProcess2"/>
    <dgm:cxn modelId="{4CE0E44F-5238-4751-AE0D-6ECDED874B36}" type="presOf" srcId="{58EF367B-FA3F-4D44-83A9-081FC9C5978F}" destId="{C0D596DD-C25A-45BA-9B30-7D98B3E30EBB}" srcOrd="0" destOrd="0" presId="urn:microsoft.com/office/officeart/2005/8/layout/lProcess2"/>
    <dgm:cxn modelId="{D7CDA716-B939-4C72-A5A8-85B8A1E558F0}" srcId="{477CD1EE-8D7D-4506-BF3E-BED95E080CDF}" destId="{5518BA24-4943-48E9-B7C1-878DA404BC69}" srcOrd="1" destOrd="0" parTransId="{03BB2C59-9D5A-40C3-984E-CA05362A346E}" sibTransId="{B871B641-8339-4630-9184-82BEC6BFBC5E}"/>
    <dgm:cxn modelId="{1B60B449-8A95-4100-969B-4B72B8D325CF}" type="presParOf" srcId="{B1BE2177-23AA-499A-BADD-B8771BE693AF}" destId="{0C2B1C05-1C7C-40C8-9764-E5A91A8B7F77}" srcOrd="0" destOrd="0" presId="urn:microsoft.com/office/officeart/2005/8/layout/lProcess2"/>
    <dgm:cxn modelId="{6190F06D-1A1D-4E47-BD87-B2D25FCDFB2C}" type="presParOf" srcId="{0C2B1C05-1C7C-40C8-9764-E5A91A8B7F77}" destId="{308E0AC8-3FC3-4855-A767-CD0AA186C09C}" srcOrd="0" destOrd="0" presId="urn:microsoft.com/office/officeart/2005/8/layout/lProcess2"/>
    <dgm:cxn modelId="{ABA7EB7E-5102-440D-ADF1-C733C5B08225}" type="presParOf" srcId="{0C2B1C05-1C7C-40C8-9764-E5A91A8B7F77}" destId="{2B39D007-5F52-4B05-8190-2E20DFF385E2}" srcOrd="1" destOrd="0" presId="urn:microsoft.com/office/officeart/2005/8/layout/lProcess2"/>
    <dgm:cxn modelId="{C17B55B3-7C25-4131-A9CA-3E7BAB0DB929}" type="presParOf" srcId="{0C2B1C05-1C7C-40C8-9764-E5A91A8B7F77}" destId="{1C9A2187-53A5-4BB2-A9EF-6E9D11D2FF5A}" srcOrd="2" destOrd="0" presId="urn:microsoft.com/office/officeart/2005/8/layout/lProcess2"/>
    <dgm:cxn modelId="{57AE8C52-3438-4385-AD24-C50681DC4B1D}" type="presParOf" srcId="{1C9A2187-53A5-4BB2-A9EF-6E9D11D2FF5A}" destId="{C73CDB60-B0BA-4ACE-8A0C-DE31B0BE1501}" srcOrd="0" destOrd="0" presId="urn:microsoft.com/office/officeart/2005/8/layout/lProcess2"/>
    <dgm:cxn modelId="{8F0D11F8-B65E-474A-ADCC-D3FC4DD3CDBA}" type="presParOf" srcId="{C73CDB60-B0BA-4ACE-8A0C-DE31B0BE1501}" destId="{BD5CB8F0-77B5-408D-80F1-018DF0D2AEBB}" srcOrd="0" destOrd="0" presId="urn:microsoft.com/office/officeart/2005/8/layout/lProcess2"/>
    <dgm:cxn modelId="{1052C8FF-7134-4532-856E-1F1FD70FF1B5}" type="presParOf" srcId="{C73CDB60-B0BA-4ACE-8A0C-DE31B0BE1501}" destId="{D8D91260-1C82-46A8-859F-9BE2BB9D8B89}" srcOrd="1" destOrd="0" presId="urn:microsoft.com/office/officeart/2005/8/layout/lProcess2"/>
    <dgm:cxn modelId="{9392C6A4-C4C6-404A-B077-51F4A50489C5}" type="presParOf" srcId="{C73CDB60-B0BA-4ACE-8A0C-DE31B0BE1501}" destId="{3DFDDF1E-1974-45D2-8C3D-E6F92D6C5D23}" srcOrd="2" destOrd="0" presId="urn:microsoft.com/office/officeart/2005/8/layout/lProcess2"/>
    <dgm:cxn modelId="{891D18AA-A389-4277-90EE-7805AD983B6B}" type="presParOf" srcId="{C73CDB60-B0BA-4ACE-8A0C-DE31B0BE1501}" destId="{1676E873-39CC-47CD-9670-69A52B23729E}" srcOrd="3" destOrd="0" presId="urn:microsoft.com/office/officeart/2005/8/layout/lProcess2"/>
    <dgm:cxn modelId="{5A57C4DA-D97F-4ACF-9E11-4F224B4D84DA}" type="presParOf" srcId="{C73CDB60-B0BA-4ACE-8A0C-DE31B0BE1501}" destId="{C0D596DD-C25A-45BA-9B30-7D98B3E30EBB}"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F1F1259-B3B5-49F7-867C-5002CB9D5BCD}" type="doc">
      <dgm:prSet loTypeId="urn:microsoft.com/office/officeart/2005/8/layout/hList1" loCatId="list" qsTypeId="urn:microsoft.com/office/officeart/2005/8/quickstyle/simple3" qsCatId="simple" csTypeId="urn:microsoft.com/office/officeart/2005/8/colors/accent0_3" csCatId="mainScheme" phldr="1"/>
      <dgm:spPr/>
      <dgm:t>
        <a:bodyPr/>
        <a:lstStyle/>
        <a:p>
          <a:endParaRPr lang="en-GB"/>
        </a:p>
      </dgm:t>
    </dgm:pt>
    <dgm:pt modelId="{EA98957E-EB2C-4865-BB4F-5BFAB8D23F70}">
      <dgm:prSet phldrT="[Text]"/>
      <dgm:spPr/>
      <dgm:t>
        <a:bodyPr/>
        <a:lstStyle/>
        <a:p>
          <a:r>
            <a:rPr lang="en-GB" dirty="0" smtClean="0"/>
            <a:t>Provides: </a:t>
          </a:r>
          <a:endParaRPr lang="en-GB" dirty="0"/>
        </a:p>
      </dgm:t>
    </dgm:pt>
    <dgm:pt modelId="{9034E317-AD61-4097-8A6A-A4F4AAAC9BCB}" type="parTrans" cxnId="{E567D6E5-2452-4316-BE19-2DE8D3413D08}">
      <dgm:prSet/>
      <dgm:spPr/>
      <dgm:t>
        <a:bodyPr/>
        <a:lstStyle/>
        <a:p>
          <a:endParaRPr lang="en-GB"/>
        </a:p>
      </dgm:t>
    </dgm:pt>
    <dgm:pt modelId="{F882C32E-2CB7-4A6B-93CB-4F4978634584}" type="sibTrans" cxnId="{E567D6E5-2452-4316-BE19-2DE8D3413D08}">
      <dgm:prSet/>
      <dgm:spPr/>
      <dgm:t>
        <a:bodyPr/>
        <a:lstStyle/>
        <a:p>
          <a:endParaRPr lang="en-GB"/>
        </a:p>
      </dgm:t>
    </dgm:pt>
    <dgm:pt modelId="{918A4A0A-3128-420F-88D4-3FC53945B3AE}">
      <dgm:prSet/>
      <dgm:spPr/>
      <dgm:t>
        <a:bodyPr/>
        <a:lstStyle/>
        <a:p>
          <a:r>
            <a:rPr lang="en-GB" smtClean="0"/>
            <a:t>Implementation:</a:t>
          </a:r>
          <a:endParaRPr lang="en-GB" dirty="0" smtClean="0"/>
        </a:p>
      </dgm:t>
    </dgm:pt>
    <dgm:pt modelId="{569C51F1-F377-48D5-9C0A-8CF0F4FDD9E4}" type="parTrans" cxnId="{2EA5F4A5-F33C-4AB4-829A-ECDE97FBB400}">
      <dgm:prSet/>
      <dgm:spPr/>
      <dgm:t>
        <a:bodyPr/>
        <a:lstStyle/>
        <a:p>
          <a:endParaRPr lang="en-GB"/>
        </a:p>
      </dgm:t>
    </dgm:pt>
    <dgm:pt modelId="{1DEFDD6D-ABD8-48E8-AF9B-F72777FEE91D}" type="sibTrans" cxnId="{2EA5F4A5-F33C-4AB4-829A-ECDE97FBB400}">
      <dgm:prSet/>
      <dgm:spPr/>
      <dgm:t>
        <a:bodyPr/>
        <a:lstStyle/>
        <a:p>
          <a:endParaRPr lang="en-GB"/>
        </a:p>
      </dgm:t>
    </dgm:pt>
    <dgm:pt modelId="{E220A562-AF0E-438C-9793-938F7DA8DE29}">
      <dgm:prSet custT="1"/>
      <dgm:spPr/>
      <dgm:t>
        <a:bodyPr/>
        <a:lstStyle/>
        <a:p>
          <a:r>
            <a:rPr lang="en-GB" sz="1400" dirty="0" smtClean="0"/>
            <a:t>per-user tiered pricing in charts</a:t>
          </a:r>
        </a:p>
      </dgm:t>
    </dgm:pt>
    <dgm:pt modelId="{8B2C646E-AF04-4585-9038-95133D07FB42}" type="parTrans" cxnId="{23CDCDCB-2ACA-497E-B723-866760EFE95A}">
      <dgm:prSet/>
      <dgm:spPr/>
      <dgm:t>
        <a:bodyPr/>
        <a:lstStyle/>
        <a:p>
          <a:endParaRPr lang="en-GB"/>
        </a:p>
      </dgm:t>
    </dgm:pt>
    <dgm:pt modelId="{3D5A6398-D5DD-4F0E-8A53-4B8119183B0B}" type="sibTrans" cxnId="{23CDCDCB-2ACA-497E-B723-866760EFE95A}">
      <dgm:prSet/>
      <dgm:spPr/>
      <dgm:t>
        <a:bodyPr/>
        <a:lstStyle/>
        <a:p>
          <a:endParaRPr lang="en-GB"/>
        </a:p>
      </dgm:t>
    </dgm:pt>
    <dgm:pt modelId="{78D0FBD5-CBEF-487E-84E5-B70CCEC03C95}">
      <dgm:prSet custT="1"/>
      <dgm:spPr/>
      <dgm:t>
        <a:bodyPr/>
        <a:lstStyle/>
        <a:p>
          <a:r>
            <a:rPr lang="en-GB" sz="1400" dirty="0" smtClean="0"/>
            <a:t>per-user, per-instrument entitlements </a:t>
          </a:r>
        </a:p>
      </dgm:t>
    </dgm:pt>
    <dgm:pt modelId="{A6179CFA-CC6D-405D-A432-92B2FAE1AE18}" type="parTrans" cxnId="{B262638F-4822-4FBB-9A9D-A51E223E7CE3}">
      <dgm:prSet/>
      <dgm:spPr/>
      <dgm:t>
        <a:bodyPr/>
        <a:lstStyle/>
        <a:p>
          <a:endParaRPr lang="en-GB"/>
        </a:p>
      </dgm:t>
    </dgm:pt>
    <dgm:pt modelId="{CC28C668-81E2-4142-AA86-22619C72061A}" type="sibTrans" cxnId="{B262638F-4822-4FBB-9A9D-A51E223E7CE3}">
      <dgm:prSet/>
      <dgm:spPr/>
      <dgm:t>
        <a:bodyPr/>
        <a:lstStyle/>
        <a:p>
          <a:endParaRPr lang="en-GB"/>
        </a:p>
      </dgm:t>
    </dgm:pt>
    <dgm:pt modelId="{6BFBC990-5EB3-468F-9BD5-2CEA91F0BB4A}">
      <dgm:prSet custT="1"/>
      <dgm:spPr/>
      <dgm:t>
        <a:bodyPr/>
        <a:lstStyle/>
        <a:p>
          <a:r>
            <a:rPr lang="en-GB" sz="1400" dirty="0" smtClean="0"/>
            <a:t>cached intraday data </a:t>
          </a:r>
          <a:br>
            <a:rPr lang="en-GB" sz="1400" dirty="0" smtClean="0"/>
          </a:br>
          <a:r>
            <a:rPr lang="en-GB" sz="1400" dirty="0" smtClean="0"/>
            <a:t>(as tick archives are not always updated in real-time)</a:t>
          </a:r>
          <a:endParaRPr lang="en-GB" sz="1400" dirty="0"/>
        </a:p>
      </dgm:t>
    </dgm:pt>
    <dgm:pt modelId="{3A09B78B-39CB-4EF0-B7F1-E80806AC72CC}" type="parTrans" cxnId="{519346DD-911D-4692-848A-2D919ABD1645}">
      <dgm:prSet/>
      <dgm:spPr/>
      <dgm:t>
        <a:bodyPr/>
        <a:lstStyle/>
        <a:p>
          <a:endParaRPr lang="en-GB"/>
        </a:p>
      </dgm:t>
    </dgm:pt>
    <dgm:pt modelId="{F9351538-09F9-4144-80A7-3B34F4AFBA25}" type="sibTrans" cxnId="{519346DD-911D-4692-848A-2D919ABD1645}">
      <dgm:prSet/>
      <dgm:spPr/>
      <dgm:t>
        <a:bodyPr/>
        <a:lstStyle/>
        <a:p>
          <a:endParaRPr lang="en-GB"/>
        </a:p>
      </dgm:t>
    </dgm:pt>
    <dgm:pt modelId="{5741DE1B-90CE-47CF-89C2-00620F8FC2F7}">
      <dgm:prSet custT="1"/>
      <dgm:spPr/>
      <dgm:t>
        <a:bodyPr/>
        <a:lstStyle/>
        <a:p>
          <a:r>
            <a:rPr lang="en-GB" sz="1400" dirty="0" smtClean="0"/>
            <a:t>price latency is not affected by large static data requests</a:t>
          </a:r>
          <a:endParaRPr lang="en-GB" sz="1400" dirty="0"/>
        </a:p>
      </dgm:t>
    </dgm:pt>
    <dgm:pt modelId="{8B99376C-ABCF-44BF-A218-24A1BE46F124}" type="parTrans" cxnId="{03CE8442-C269-47CE-A483-69476DC55C98}">
      <dgm:prSet/>
      <dgm:spPr/>
      <dgm:t>
        <a:bodyPr/>
        <a:lstStyle/>
        <a:p>
          <a:endParaRPr lang="en-GB"/>
        </a:p>
      </dgm:t>
    </dgm:pt>
    <dgm:pt modelId="{B6B5F526-F05C-4232-9450-3029C76A6A30}" type="sibTrans" cxnId="{03CE8442-C269-47CE-A483-69476DC55C98}">
      <dgm:prSet/>
      <dgm:spPr/>
      <dgm:t>
        <a:bodyPr/>
        <a:lstStyle/>
        <a:p>
          <a:endParaRPr lang="en-GB"/>
        </a:p>
      </dgm:t>
    </dgm:pt>
    <dgm:pt modelId="{792EAE5B-5727-45E6-AEBA-D8D6A0257510}" type="pres">
      <dgm:prSet presAssocID="{EF1F1259-B3B5-49F7-867C-5002CB9D5BCD}" presName="Name0" presStyleCnt="0">
        <dgm:presLayoutVars>
          <dgm:dir/>
          <dgm:animLvl val="lvl"/>
          <dgm:resizeHandles val="exact"/>
        </dgm:presLayoutVars>
      </dgm:prSet>
      <dgm:spPr/>
      <dgm:t>
        <a:bodyPr/>
        <a:lstStyle/>
        <a:p>
          <a:endParaRPr lang="en-GB"/>
        </a:p>
      </dgm:t>
    </dgm:pt>
    <dgm:pt modelId="{4ECBD105-AC71-438B-B66B-CC99E9723DB6}" type="pres">
      <dgm:prSet presAssocID="{EA98957E-EB2C-4865-BB4F-5BFAB8D23F70}" presName="composite" presStyleCnt="0"/>
      <dgm:spPr/>
    </dgm:pt>
    <dgm:pt modelId="{DFDC55AA-07D3-450C-B5B2-84040DE318D8}" type="pres">
      <dgm:prSet presAssocID="{EA98957E-EB2C-4865-BB4F-5BFAB8D23F70}" presName="parTx" presStyleLbl="alignNode1" presStyleIdx="0" presStyleCnt="2">
        <dgm:presLayoutVars>
          <dgm:chMax val="0"/>
          <dgm:chPref val="0"/>
          <dgm:bulletEnabled val="1"/>
        </dgm:presLayoutVars>
      </dgm:prSet>
      <dgm:spPr/>
      <dgm:t>
        <a:bodyPr/>
        <a:lstStyle/>
        <a:p>
          <a:endParaRPr lang="en-GB"/>
        </a:p>
      </dgm:t>
    </dgm:pt>
    <dgm:pt modelId="{BBDFB6A0-6F28-4692-988D-8666B8D66597}" type="pres">
      <dgm:prSet presAssocID="{EA98957E-EB2C-4865-BB4F-5BFAB8D23F70}" presName="desTx" presStyleLbl="alignAccFollowNode1" presStyleIdx="0" presStyleCnt="2" custLinFactNeighborY="2259">
        <dgm:presLayoutVars>
          <dgm:bulletEnabled val="1"/>
        </dgm:presLayoutVars>
      </dgm:prSet>
      <dgm:spPr/>
      <dgm:t>
        <a:bodyPr/>
        <a:lstStyle/>
        <a:p>
          <a:endParaRPr lang="en-GB"/>
        </a:p>
      </dgm:t>
    </dgm:pt>
    <dgm:pt modelId="{34C5B2BD-ABB1-4D39-9A2E-F99B217864D2}" type="pres">
      <dgm:prSet presAssocID="{F882C32E-2CB7-4A6B-93CB-4F4978634584}" presName="space" presStyleCnt="0"/>
      <dgm:spPr/>
    </dgm:pt>
    <dgm:pt modelId="{D09CD190-CB5E-4B31-A873-108E04E44FA2}" type="pres">
      <dgm:prSet presAssocID="{918A4A0A-3128-420F-88D4-3FC53945B3AE}" presName="composite" presStyleCnt="0"/>
      <dgm:spPr/>
    </dgm:pt>
    <dgm:pt modelId="{FF7831F2-0295-41A4-9C28-ED4BD63CA2EB}" type="pres">
      <dgm:prSet presAssocID="{918A4A0A-3128-420F-88D4-3FC53945B3AE}" presName="parTx" presStyleLbl="alignNode1" presStyleIdx="1" presStyleCnt="2">
        <dgm:presLayoutVars>
          <dgm:chMax val="0"/>
          <dgm:chPref val="0"/>
          <dgm:bulletEnabled val="1"/>
        </dgm:presLayoutVars>
      </dgm:prSet>
      <dgm:spPr/>
      <dgm:t>
        <a:bodyPr/>
        <a:lstStyle/>
        <a:p>
          <a:endParaRPr lang="en-GB"/>
        </a:p>
      </dgm:t>
    </dgm:pt>
    <dgm:pt modelId="{C2F20F62-32A7-4070-8604-83DA94F8CEB1}" type="pres">
      <dgm:prSet presAssocID="{918A4A0A-3128-420F-88D4-3FC53945B3AE}" presName="desTx" presStyleLbl="alignAccFollowNode1" presStyleIdx="1" presStyleCnt="2" custLinFactNeighborY="2259">
        <dgm:presLayoutVars>
          <dgm:bulletEnabled val="1"/>
        </dgm:presLayoutVars>
      </dgm:prSet>
      <dgm:spPr/>
      <dgm:t>
        <a:bodyPr/>
        <a:lstStyle/>
        <a:p>
          <a:endParaRPr lang="en-GB"/>
        </a:p>
      </dgm:t>
    </dgm:pt>
  </dgm:ptLst>
  <dgm:cxnLst>
    <dgm:cxn modelId="{03CE8442-C269-47CE-A483-69476DC55C98}" srcId="{918A4A0A-3128-420F-88D4-3FC53945B3AE}" destId="{5741DE1B-90CE-47CF-89C2-00620F8FC2F7}" srcOrd="0" destOrd="0" parTransId="{8B99376C-ABCF-44BF-A218-24A1BE46F124}" sibTransId="{B6B5F526-F05C-4232-9450-3029C76A6A30}"/>
    <dgm:cxn modelId="{49BD6F07-4665-46F4-8414-23F596E4F4BC}" type="presOf" srcId="{918A4A0A-3128-420F-88D4-3FC53945B3AE}" destId="{FF7831F2-0295-41A4-9C28-ED4BD63CA2EB}" srcOrd="0" destOrd="0" presId="urn:microsoft.com/office/officeart/2005/8/layout/hList1"/>
    <dgm:cxn modelId="{C9062D56-6629-4A9B-95BD-B2F6E623BCC3}" type="presOf" srcId="{EA98957E-EB2C-4865-BB4F-5BFAB8D23F70}" destId="{DFDC55AA-07D3-450C-B5B2-84040DE318D8}" srcOrd="0" destOrd="0" presId="urn:microsoft.com/office/officeart/2005/8/layout/hList1"/>
    <dgm:cxn modelId="{EB78CB36-3488-4AFD-A61C-5FF6EF16043C}" type="presOf" srcId="{EF1F1259-B3B5-49F7-867C-5002CB9D5BCD}" destId="{792EAE5B-5727-45E6-AEBA-D8D6A0257510}" srcOrd="0" destOrd="0" presId="urn:microsoft.com/office/officeart/2005/8/layout/hList1"/>
    <dgm:cxn modelId="{E856645A-F3E6-400F-80B9-DA957858915C}" type="presOf" srcId="{78D0FBD5-CBEF-487E-84E5-B70CCEC03C95}" destId="{BBDFB6A0-6F28-4692-988D-8666B8D66597}" srcOrd="0" destOrd="1" presId="urn:microsoft.com/office/officeart/2005/8/layout/hList1"/>
    <dgm:cxn modelId="{2EA5F4A5-F33C-4AB4-829A-ECDE97FBB400}" srcId="{EF1F1259-B3B5-49F7-867C-5002CB9D5BCD}" destId="{918A4A0A-3128-420F-88D4-3FC53945B3AE}" srcOrd="1" destOrd="0" parTransId="{569C51F1-F377-48D5-9C0A-8CF0F4FDD9E4}" sibTransId="{1DEFDD6D-ABD8-48E8-AF9B-F72777FEE91D}"/>
    <dgm:cxn modelId="{E567D6E5-2452-4316-BE19-2DE8D3413D08}" srcId="{EF1F1259-B3B5-49F7-867C-5002CB9D5BCD}" destId="{EA98957E-EB2C-4865-BB4F-5BFAB8D23F70}" srcOrd="0" destOrd="0" parTransId="{9034E317-AD61-4097-8A6A-A4F4AAAC9BCB}" sibTransId="{F882C32E-2CB7-4A6B-93CB-4F4978634584}"/>
    <dgm:cxn modelId="{519346DD-911D-4692-848A-2D919ABD1645}" srcId="{EA98957E-EB2C-4865-BB4F-5BFAB8D23F70}" destId="{6BFBC990-5EB3-468F-9BD5-2CEA91F0BB4A}" srcOrd="2" destOrd="0" parTransId="{3A09B78B-39CB-4EF0-B7F1-E80806AC72CC}" sibTransId="{F9351538-09F9-4144-80A7-3B34F4AFBA25}"/>
    <dgm:cxn modelId="{83C6E688-6D2B-48E6-91B8-8177EE76CA24}" type="presOf" srcId="{6BFBC990-5EB3-468F-9BD5-2CEA91F0BB4A}" destId="{BBDFB6A0-6F28-4692-988D-8666B8D66597}" srcOrd="0" destOrd="2" presId="urn:microsoft.com/office/officeart/2005/8/layout/hList1"/>
    <dgm:cxn modelId="{CBDC2471-6048-4497-9911-1A6B7FE73DD0}" type="presOf" srcId="{E220A562-AF0E-438C-9793-938F7DA8DE29}" destId="{BBDFB6A0-6F28-4692-988D-8666B8D66597}" srcOrd="0" destOrd="0" presId="urn:microsoft.com/office/officeart/2005/8/layout/hList1"/>
    <dgm:cxn modelId="{838D6FB0-D33E-4F5F-8E16-14DCDE13710A}" type="presOf" srcId="{5741DE1B-90CE-47CF-89C2-00620F8FC2F7}" destId="{C2F20F62-32A7-4070-8604-83DA94F8CEB1}" srcOrd="0" destOrd="0" presId="urn:microsoft.com/office/officeart/2005/8/layout/hList1"/>
    <dgm:cxn modelId="{B262638F-4822-4FBB-9A9D-A51E223E7CE3}" srcId="{EA98957E-EB2C-4865-BB4F-5BFAB8D23F70}" destId="{78D0FBD5-CBEF-487E-84E5-B70CCEC03C95}" srcOrd="1" destOrd="0" parTransId="{A6179CFA-CC6D-405D-A432-92B2FAE1AE18}" sibTransId="{CC28C668-81E2-4142-AA86-22619C72061A}"/>
    <dgm:cxn modelId="{23CDCDCB-2ACA-497E-B723-866760EFE95A}" srcId="{EA98957E-EB2C-4865-BB4F-5BFAB8D23F70}" destId="{E220A562-AF0E-438C-9793-938F7DA8DE29}" srcOrd="0" destOrd="0" parTransId="{8B2C646E-AF04-4585-9038-95133D07FB42}" sibTransId="{3D5A6398-D5DD-4F0E-8A53-4B8119183B0B}"/>
    <dgm:cxn modelId="{C288B085-33C9-43AD-B72A-65C121EB2789}" type="presParOf" srcId="{792EAE5B-5727-45E6-AEBA-D8D6A0257510}" destId="{4ECBD105-AC71-438B-B66B-CC99E9723DB6}" srcOrd="0" destOrd="0" presId="urn:microsoft.com/office/officeart/2005/8/layout/hList1"/>
    <dgm:cxn modelId="{EF7897B6-74C3-4BC9-BDBD-117A9E77D70E}" type="presParOf" srcId="{4ECBD105-AC71-438B-B66B-CC99E9723DB6}" destId="{DFDC55AA-07D3-450C-B5B2-84040DE318D8}" srcOrd="0" destOrd="0" presId="urn:microsoft.com/office/officeart/2005/8/layout/hList1"/>
    <dgm:cxn modelId="{3F4B0726-6D9B-468B-BB5C-1A576DA66D13}" type="presParOf" srcId="{4ECBD105-AC71-438B-B66B-CC99E9723DB6}" destId="{BBDFB6A0-6F28-4692-988D-8666B8D66597}" srcOrd="1" destOrd="0" presId="urn:microsoft.com/office/officeart/2005/8/layout/hList1"/>
    <dgm:cxn modelId="{D82E34CD-B4DD-440E-B6D1-53523489D1D2}" type="presParOf" srcId="{792EAE5B-5727-45E6-AEBA-D8D6A0257510}" destId="{34C5B2BD-ABB1-4D39-9A2E-F99B217864D2}" srcOrd="1" destOrd="0" presId="urn:microsoft.com/office/officeart/2005/8/layout/hList1"/>
    <dgm:cxn modelId="{32C23048-47A6-4891-96BB-A7160431B71A}" type="presParOf" srcId="{792EAE5B-5727-45E6-AEBA-D8D6A0257510}" destId="{D09CD190-CB5E-4B31-A873-108E04E44FA2}" srcOrd="2" destOrd="0" presId="urn:microsoft.com/office/officeart/2005/8/layout/hList1"/>
    <dgm:cxn modelId="{143320D9-F00D-43E3-B2B3-43FBFBD4E52B}" type="presParOf" srcId="{D09CD190-CB5E-4B31-A873-108E04E44FA2}" destId="{FF7831F2-0295-41A4-9C28-ED4BD63CA2EB}" srcOrd="0" destOrd="0" presId="urn:microsoft.com/office/officeart/2005/8/layout/hList1"/>
    <dgm:cxn modelId="{BADA06A8-ACB0-4168-82A4-2BA89580F37C}" type="presParOf" srcId="{D09CD190-CB5E-4B31-A873-108E04E44FA2}" destId="{C2F20F62-32A7-4070-8604-83DA94F8CEB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E293DBC-B72D-447B-8506-54415A684018}" type="doc">
      <dgm:prSet loTypeId="urn:microsoft.com/office/officeart/2005/8/layout/lProcess2" loCatId="list" qsTypeId="urn:microsoft.com/office/officeart/2005/8/quickstyle/simple3" qsCatId="simple" csTypeId="urn:microsoft.com/office/officeart/2005/8/colors/accent0_3" csCatId="mainScheme" phldr="1"/>
      <dgm:spPr/>
      <dgm:t>
        <a:bodyPr/>
        <a:lstStyle/>
        <a:p>
          <a:endParaRPr lang="en-GB"/>
        </a:p>
      </dgm:t>
    </dgm:pt>
    <dgm:pt modelId="{B29C1C81-CAE9-4AAB-B9C0-C961D5A8FC27}">
      <dgm:prSet phldrT="[Text]"/>
      <dgm:spPr/>
      <dgm:t>
        <a:bodyPr/>
        <a:lstStyle/>
        <a:p>
          <a:r>
            <a:rPr lang="en-GB" dirty="0" smtClean="0"/>
            <a:t>Specifies:</a:t>
          </a:r>
          <a:endParaRPr lang="en-GB" dirty="0"/>
        </a:p>
      </dgm:t>
    </dgm:pt>
    <dgm:pt modelId="{631712CF-2E4F-4B83-8A59-839BE1E0BD74}" type="parTrans" cxnId="{B9E42A3E-3C73-4166-8D9F-ACD74D4BA1EA}">
      <dgm:prSet/>
      <dgm:spPr/>
      <dgm:t>
        <a:bodyPr/>
        <a:lstStyle/>
        <a:p>
          <a:endParaRPr lang="en-GB"/>
        </a:p>
      </dgm:t>
    </dgm:pt>
    <dgm:pt modelId="{023D9E55-D3E0-4DE1-8C8B-C4BD73EB2204}" type="sibTrans" cxnId="{B9E42A3E-3C73-4166-8D9F-ACD74D4BA1EA}">
      <dgm:prSet/>
      <dgm:spPr/>
      <dgm:t>
        <a:bodyPr/>
        <a:lstStyle/>
        <a:p>
          <a:endParaRPr lang="en-GB"/>
        </a:p>
      </dgm:t>
    </dgm:pt>
    <dgm:pt modelId="{4EC02E2B-187E-4484-AE6E-7BF70724CAF6}">
      <dgm:prSet/>
      <dgm:spPr/>
      <dgm:t>
        <a:bodyPr/>
        <a:lstStyle/>
        <a:p>
          <a:r>
            <a:rPr lang="en-GB" smtClean="0"/>
            <a:t>Start and end time-series ranges</a:t>
          </a:r>
          <a:endParaRPr lang="en-GB" dirty="0" smtClean="0"/>
        </a:p>
      </dgm:t>
    </dgm:pt>
    <dgm:pt modelId="{B35D0A98-19CA-4EF4-8556-BA06FEA39B0B}" type="parTrans" cxnId="{A0C445F6-39D8-40D6-BE3B-FD309CF54F37}">
      <dgm:prSet/>
      <dgm:spPr/>
      <dgm:t>
        <a:bodyPr/>
        <a:lstStyle/>
        <a:p>
          <a:endParaRPr lang="en-GB"/>
        </a:p>
      </dgm:t>
    </dgm:pt>
    <dgm:pt modelId="{4280A8D2-152E-490D-8E86-E468DB1BCE2D}" type="sibTrans" cxnId="{A0C445F6-39D8-40D6-BE3B-FD309CF54F37}">
      <dgm:prSet/>
      <dgm:spPr/>
      <dgm:t>
        <a:bodyPr/>
        <a:lstStyle/>
        <a:p>
          <a:endParaRPr lang="en-GB"/>
        </a:p>
      </dgm:t>
    </dgm:pt>
    <dgm:pt modelId="{30F6757E-5273-41D0-BE9D-099A3831466E}">
      <dgm:prSet/>
      <dgm:spPr/>
      <dgm:t>
        <a:bodyPr/>
        <a:lstStyle/>
        <a:p>
          <a:r>
            <a:rPr lang="en-GB" smtClean="0"/>
            <a:t>Intraday internalisation (e.g. 1S, 1M, 1H or 1Day)</a:t>
          </a:r>
          <a:endParaRPr lang="en-GB" dirty="0" smtClean="0"/>
        </a:p>
      </dgm:t>
    </dgm:pt>
    <dgm:pt modelId="{8F705E52-AB20-42BF-A17A-6D77FB7686EB}" type="parTrans" cxnId="{FFA22390-AF4B-4C4A-9006-ABFD887C7846}">
      <dgm:prSet/>
      <dgm:spPr/>
      <dgm:t>
        <a:bodyPr/>
        <a:lstStyle/>
        <a:p>
          <a:endParaRPr lang="en-GB"/>
        </a:p>
      </dgm:t>
    </dgm:pt>
    <dgm:pt modelId="{5663C4DC-2769-40A8-99A5-6B2619E4B6CF}" type="sibTrans" cxnId="{FFA22390-AF4B-4C4A-9006-ABFD887C7846}">
      <dgm:prSet/>
      <dgm:spPr/>
      <dgm:t>
        <a:bodyPr/>
        <a:lstStyle/>
        <a:p>
          <a:endParaRPr lang="en-GB"/>
        </a:p>
      </dgm:t>
    </dgm:pt>
    <dgm:pt modelId="{9086E1AA-B8E9-418F-AE12-65EED45585F2}">
      <dgm:prSet/>
      <dgm:spPr/>
      <dgm:t>
        <a:bodyPr/>
        <a:lstStyle/>
        <a:p>
          <a:r>
            <a:rPr lang="en-GB" smtClean="0"/>
            <a:t>Any custom parameters to pass to tick archive</a:t>
          </a:r>
          <a:endParaRPr lang="en-GB" dirty="0" smtClean="0"/>
        </a:p>
      </dgm:t>
    </dgm:pt>
    <dgm:pt modelId="{34CBE009-C9A6-48FC-9629-9E6B60D077AD}" type="parTrans" cxnId="{4F6A64FE-0F8C-4523-9248-8F677F127036}">
      <dgm:prSet/>
      <dgm:spPr/>
      <dgm:t>
        <a:bodyPr/>
        <a:lstStyle/>
        <a:p>
          <a:endParaRPr lang="en-GB"/>
        </a:p>
      </dgm:t>
    </dgm:pt>
    <dgm:pt modelId="{125C02D3-A7C9-46D5-AE31-D5086A45973E}" type="sibTrans" cxnId="{4F6A64FE-0F8C-4523-9248-8F677F127036}">
      <dgm:prSet/>
      <dgm:spPr/>
      <dgm:t>
        <a:bodyPr/>
        <a:lstStyle/>
        <a:p>
          <a:endParaRPr lang="en-GB"/>
        </a:p>
      </dgm:t>
    </dgm:pt>
    <dgm:pt modelId="{6C8C25AE-700F-4675-AC91-07C5ABFC9A95}" type="pres">
      <dgm:prSet presAssocID="{3E293DBC-B72D-447B-8506-54415A684018}" presName="theList" presStyleCnt="0">
        <dgm:presLayoutVars>
          <dgm:dir/>
          <dgm:animLvl val="lvl"/>
          <dgm:resizeHandles val="exact"/>
        </dgm:presLayoutVars>
      </dgm:prSet>
      <dgm:spPr/>
      <dgm:t>
        <a:bodyPr/>
        <a:lstStyle/>
        <a:p>
          <a:endParaRPr lang="en-GB"/>
        </a:p>
      </dgm:t>
    </dgm:pt>
    <dgm:pt modelId="{F297BA64-B847-49CB-9E12-452B0E88B8EC}" type="pres">
      <dgm:prSet presAssocID="{B29C1C81-CAE9-4AAB-B9C0-C961D5A8FC27}" presName="compNode" presStyleCnt="0"/>
      <dgm:spPr/>
    </dgm:pt>
    <dgm:pt modelId="{B7E57A93-D93C-4038-89AD-F2E98D053597}" type="pres">
      <dgm:prSet presAssocID="{B29C1C81-CAE9-4AAB-B9C0-C961D5A8FC27}" presName="aNode" presStyleLbl="bgShp" presStyleIdx="0" presStyleCnt="1" custLinFactNeighborY="1351"/>
      <dgm:spPr/>
      <dgm:t>
        <a:bodyPr/>
        <a:lstStyle/>
        <a:p>
          <a:endParaRPr lang="en-GB"/>
        </a:p>
      </dgm:t>
    </dgm:pt>
    <dgm:pt modelId="{690D8109-2419-4F6C-A1A8-FF847B6A2071}" type="pres">
      <dgm:prSet presAssocID="{B29C1C81-CAE9-4AAB-B9C0-C961D5A8FC27}" presName="textNode" presStyleLbl="bgShp" presStyleIdx="0" presStyleCnt="1"/>
      <dgm:spPr/>
      <dgm:t>
        <a:bodyPr/>
        <a:lstStyle/>
        <a:p>
          <a:endParaRPr lang="en-GB"/>
        </a:p>
      </dgm:t>
    </dgm:pt>
    <dgm:pt modelId="{2CED4BE6-76C6-46A5-8F76-A369C3B56320}" type="pres">
      <dgm:prSet presAssocID="{B29C1C81-CAE9-4AAB-B9C0-C961D5A8FC27}" presName="compChildNode" presStyleCnt="0"/>
      <dgm:spPr/>
    </dgm:pt>
    <dgm:pt modelId="{06DF091F-9D50-43AD-99EC-118B09C8A7B6}" type="pres">
      <dgm:prSet presAssocID="{B29C1C81-CAE9-4AAB-B9C0-C961D5A8FC27}" presName="theInnerList" presStyleCnt="0"/>
      <dgm:spPr/>
    </dgm:pt>
    <dgm:pt modelId="{C029F9E5-5095-4C12-B151-91CEF11C9C47}" type="pres">
      <dgm:prSet presAssocID="{4EC02E2B-187E-4484-AE6E-7BF70724CAF6}" presName="childNode" presStyleLbl="node1" presStyleIdx="0" presStyleCnt="3">
        <dgm:presLayoutVars>
          <dgm:bulletEnabled val="1"/>
        </dgm:presLayoutVars>
      </dgm:prSet>
      <dgm:spPr/>
      <dgm:t>
        <a:bodyPr/>
        <a:lstStyle/>
        <a:p>
          <a:endParaRPr lang="en-GB"/>
        </a:p>
      </dgm:t>
    </dgm:pt>
    <dgm:pt modelId="{7648B82B-47F0-44D9-AC53-CBE2319473FB}" type="pres">
      <dgm:prSet presAssocID="{4EC02E2B-187E-4484-AE6E-7BF70724CAF6}" presName="aSpace2" presStyleCnt="0"/>
      <dgm:spPr/>
    </dgm:pt>
    <dgm:pt modelId="{7B2862AB-AE75-4F5D-8B55-F494EFEF8B17}" type="pres">
      <dgm:prSet presAssocID="{30F6757E-5273-41D0-BE9D-099A3831466E}" presName="childNode" presStyleLbl="node1" presStyleIdx="1" presStyleCnt="3">
        <dgm:presLayoutVars>
          <dgm:bulletEnabled val="1"/>
        </dgm:presLayoutVars>
      </dgm:prSet>
      <dgm:spPr/>
      <dgm:t>
        <a:bodyPr/>
        <a:lstStyle/>
        <a:p>
          <a:endParaRPr lang="en-GB"/>
        </a:p>
      </dgm:t>
    </dgm:pt>
    <dgm:pt modelId="{AD35C92A-4D40-4F9F-A37F-A8C0DBB02CBE}" type="pres">
      <dgm:prSet presAssocID="{30F6757E-5273-41D0-BE9D-099A3831466E}" presName="aSpace2" presStyleCnt="0"/>
      <dgm:spPr/>
    </dgm:pt>
    <dgm:pt modelId="{F1586BB7-E270-482B-9BBB-81DCC9F1EBC8}" type="pres">
      <dgm:prSet presAssocID="{9086E1AA-B8E9-418F-AE12-65EED45585F2}" presName="childNode" presStyleLbl="node1" presStyleIdx="2" presStyleCnt="3">
        <dgm:presLayoutVars>
          <dgm:bulletEnabled val="1"/>
        </dgm:presLayoutVars>
      </dgm:prSet>
      <dgm:spPr/>
      <dgm:t>
        <a:bodyPr/>
        <a:lstStyle/>
        <a:p>
          <a:endParaRPr lang="en-GB"/>
        </a:p>
      </dgm:t>
    </dgm:pt>
  </dgm:ptLst>
  <dgm:cxnLst>
    <dgm:cxn modelId="{B15DEA88-E858-42C9-BD31-DDB5DA642F68}" type="presOf" srcId="{4EC02E2B-187E-4484-AE6E-7BF70724CAF6}" destId="{C029F9E5-5095-4C12-B151-91CEF11C9C47}" srcOrd="0" destOrd="0" presId="urn:microsoft.com/office/officeart/2005/8/layout/lProcess2"/>
    <dgm:cxn modelId="{E0A9AAA9-531B-486B-9DD6-04343C4FCD7F}" type="presOf" srcId="{9086E1AA-B8E9-418F-AE12-65EED45585F2}" destId="{F1586BB7-E270-482B-9BBB-81DCC9F1EBC8}" srcOrd="0" destOrd="0" presId="urn:microsoft.com/office/officeart/2005/8/layout/lProcess2"/>
    <dgm:cxn modelId="{198B8605-2057-4AD2-AC5C-C07691BAAA24}" type="presOf" srcId="{3E293DBC-B72D-447B-8506-54415A684018}" destId="{6C8C25AE-700F-4675-AC91-07C5ABFC9A95}" srcOrd="0" destOrd="0" presId="urn:microsoft.com/office/officeart/2005/8/layout/lProcess2"/>
    <dgm:cxn modelId="{7AE62C9B-1A52-49CB-8765-76D7AC06C7E3}" type="presOf" srcId="{B29C1C81-CAE9-4AAB-B9C0-C961D5A8FC27}" destId="{B7E57A93-D93C-4038-89AD-F2E98D053597}" srcOrd="0" destOrd="0" presId="urn:microsoft.com/office/officeart/2005/8/layout/lProcess2"/>
    <dgm:cxn modelId="{B9E42A3E-3C73-4166-8D9F-ACD74D4BA1EA}" srcId="{3E293DBC-B72D-447B-8506-54415A684018}" destId="{B29C1C81-CAE9-4AAB-B9C0-C961D5A8FC27}" srcOrd="0" destOrd="0" parTransId="{631712CF-2E4F-4B83-8A59-839BE1E0BD74}" sibTransId="{023D9E55-D3E0-4DE1-8C8B-C4BD73EB2204}"/>
    <dgm:cxn modelId="{773AB616-0E0C-497C-BE35-62CB5CA29293}" type="presOf" srcId="{30F6757E-5273-41D0-BE9D-099A3831466E}" destId="{7B2862AB-AE75-4F5D-8B55-F494EFEF8B17}" srcOrd="0" destOrd="0" presId="urn:microsoft.com/office/officeart/2005/8/layout/lProcess2"/>
    <dgm:cxn modelId="{FFA22390-AF4B-4C4A-9006-ABFD887C7846}" srcId="{B29C1C81-CAE9-4AAB-B9C0-C961D5A8FC27}" destId="{30F6757E-5273-41D0-BE9D-099A3831466E}" srcOrd="1" destOrd="0" parTransId="{8F705E52-AB20-42BF-A17A-6D77FB7686EB}" sibTransId="{5663C4DC-2769-40A8-99A5-6B2619E4B6CF}"/>
    <dgm:cxn modelId="{4F6A64FE-0F8C-4523-9248-8F677F127036}" srcId="{B29C1C81-CAE9-4AAB-B9C0-C961D5A8FC27}" destId="{9086E1AA-B8E9-418F-AE12-65EED45585F2}" srcOrd="2" destOrd="0" parTransId="{34CBE009-C9A6-48FC-9629-9E6B60D077AD}" sibTransId="{125C02D3-A7C9-46D5-AE31-D5086A45973E}"/>
    <dgm:cxn modelId="{4A511454-A13B-48D3-A312-32B35179D0A7}" type="presOf" srcId="{B29C1C81-CAE9-4AAB-B9C0-C961D5A8FC27}" destId="{690D8109-2419-4F6C-A1A8-FF847B6A2071}" srcOrd="1" destOrd="0" presId="urn:microsoft.com/office/officeart/2005/8/layout/lProcess2"/>
    <dgm:cxn modelId="{A0C445F6-39D8-40D6-BE3B-FD309CF54F37}" srcId="{B29C1C81-CAE9-4AAB-B9C0-C961D5A8FC27}" destId="{4EC02E2B-187E-4484-AE6E-7BF70724CAF6}" srcOrd="0" destOrd="0" parTransId="{B35D0A98-19CA-4EF4-8556-BA06FEA39B0B}" sibTransId="{4280A8D2-152E-490D-8E86-E468DB1BCE2D}"/>
    <dgm:cxn modelId="{61E936FD-B3E0-4D97-B167-6232B6655342}" type="presParOf" srcId="{6C8C25AE-700F-4675-AC91-07C5ABFC9A95}" destId="{F297BA64-B847-49CB-9E12-452B0E88B8EC}" srcOrd="0" destOrd="0" presId="urn:microsoft.com/office/officeart/2005/8/layout/lProcess2"/>
    <dgm:cxn modelId="{A2605EF5-AC4B-41E8-81FB-EC4802F3F583}" type="presParOf" srcId="{F297BA64-B847-49CB-9E12-452B0E88B8EC}" destId="{B7E57A93-D93C-4038-89AD-F2E98D053597}" srcOrd="0" destOrd="0" presId="urn:microsoft.com/office/officeart/2005/8/layout/lProcess2"/>
    <dgm:cxn modelId="{4D57DD5F-5819-4B89-9E09-A6D4DAC5C279}" type="presParOf" srcId="{F297BA64-B847-49CB-9E12-452B0E88B8EC}" destId="{690D8109-2419-4F6C-A1A8-FF847B6A2071}" srcOrd="1" destOrd="0" presId="urn:microsoft.com/office/officeart/2005/8/layout/lProcess2"/>
    <dgm:cxn modelId="{4627A022-6DB2-4F72-A64F-592C113C7EB1}" type="presParOf" srcId="{F297BA64-B847-49CB-9E12-452B0E88B8EC}" destId="{2CED4BE6-76C6-46A5-8F76-A369C3B56320}" srcOrd="2" destOrd="0" presId="urn:microsoft.com/office/officeart/2005/8/layout/lProcess2"/>
    <dgm:cxn modelId="{FA9219FB-92A8-4D66-965B-1D731DAC5B2D}" type="presParOf" srcId="{2CED4BE6-76C6-46A5-8F76-A369C3B56320}" destId="{06DF091F-9D50-43AD-99EC-118B09C8A7B6}" srcOrd="0" destOrd="0" presId="urn:microsoft.com/office/officeart/2005/8/layout/lProcess2"/>
    <dgm:cxn modelId="{BAEC43BC-852F-4995-834D-CA45F61E700F}" type="presParOf" srcId="{06DF091F-9D50-43AD-99EC-118B09C8A7B6}" destId="{C029F9E5-5095-4C12-B151-91CEF11C9C47}" srcOrd="0" destOrd="0" presId="urn:microsoft.com/office/officeart/2005/8/layout/lProcess2"/>
    <dgm:cxn modelId="{B03E1BDF-3B7D-4BCF-9B51-C49D30B3CDFC}" type="presParOf" srcId="{06DF091F-9D50-43AD-99EC-118B09C8A7B6}" destId="{7648B82B-47F0-44D9-AC53-CBE2319473FB}" srcOrd="1" destOrd="0" presId="urn:microsoft.com/office/officeart/2005/8/layout/lProcess2"/>
    <dgm:cxn modelId="{09E9FBF0-71C8-4996-9F95-0765733DC786}" type="presParOf" srcId="{06DF091F-9D50-43AD-99EC-118B09C8A7B6}" destId="{7B2862AB-AE75-4F5D-8B55-F494EFEF8B17}" srcOrd="2" destOrd="0" presId="urn:microsoft.com/office/officeart/2005/8/layout/lProcess2"/>
    <dgm:cxn modelId="{6B6385ED-3073-48D2-9A2D-A93B2B1F09A2}" type="presParOf" srcId="{06DF091F-9D50-43AD-99EC-118B09C8A7B6}" destId="{AD35C92A-4D40-4F9F-A37F-A8C0DBB02CBE}" srcOrd="3" destOrd="0" presId="urn:microsoft.com/office/officeart/2005/8/layout/lProcess2"/>
    <dgm:cxn modelId="{BC7D018B-2E72-416C-98CB-C861949A2A5F}" type="presParOf" srcId="{06DF091F-9D50-43AD-99EC-118B09C8A7B6}" destId="{F1586BB7-E270-482B-9BBB-81DCC9F1EBC8}"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0E0F0D-CC31-4DE3-BF04-6B54F51DB088}" type="doc">
      <dgm:prSet loTypeId="urn:microsoft.com/office/officeart/2005/8/layout/vList2" loCatId="list" qsTypeId="urn:microsoft.com/office/officeart/2005/8/quickstyle/simple3" qsCatId="simple" csTypeId="urn:microsoft.com/office/officeart/2005/8/colors/accent0_3" csCatId="mainScheme" phldr="1"/>
      <dgm:spPr/>
      <dgm:t>
        <a:bodyPr/>
        <a:lstStyle/>
        <a:p>
          <a:endParaRPr lang="en-GB"/>
        </a:p>
      </dgm:t>
    </dgm:pt>
    <dgm:pt modelId="{F5C679C2-8BFE-4EA9-B6D3-7BC45DA5EA38}">
      <dgm:prSet phldrT="[Text]" custT="1"/>
      <dgm:spPr/>
      <dgm:t>
        <a:bodyPr/>
        <a:lstStyle/>
        <a:p>
          <a:r>
            <a:rPr lang="en-GB" sz="2000" dirty="0" smtClean="0"/>
            <a:t>Data aggregator / multiplexor</a:t>
          </a:r>
          <a:endParaRPr lang="en-GB" sz="2000" dirty="0"/>
        </a:p>
      </dgm:t>
    </dgm:pt>
    <dgm:pt modelId="{A8B16C88-8221-4535-B399-39B77F59F8B8}" type="parTrans" cxnId="{EB789209-CAF9-4F15-8F23-9A254C29C996}">
      <dgm:prSet/>
      <dgm:spPr/>
      <dgm:t>
        <a:bodyPr/>
        <a:lstStyle/>
        <a:p>
          <a:endParaRPr lang="en-GB" sz="2000"/>
        </a:p>
      </dgm:t>
    </dgm:pt>
    <dgm:pt modelId="{091DF4B5-53B3-421E-8388-25BBD668A410}" type="sibTrans" cxnId="{EB789209-CAF9-4F15-8F23-9A254C29C996}">
      <dgm:prSet/>
      <dgm:spPr/>
      <dgm:t>
        <a:bodyPr/>
        <a:lstStyle/>
        <a:p>
          <a:endParaRPr lang="en-GB" sz="2000"/>
        </a:p>
      </dgm:t>
    </dgm:pt>
    <dgm:pt modelId="{337BF5FD-1569-4D77-B9D4-8FEE860ABFCD}">
      <dgm:prSet custT="1"/>
      <dgm:spPr/>
      <dgm:t>
        <a:bodyPr/>
        <a:lstStyle/>
        <a:p>
          <a:r>
            <a:rPr lang="en-GB" sz="2000" smtClean="0"/>
            <a:t>Real-time business rules engine</a:t>
          </a:r>
          <a:endParaRPr lang="en-GB" sz="2000" dirty="0" smtClean="0"/>
        </a:p>
      </dgm:t>
    </dgm:pt>
    <dgm:pt modelId="{EEF8314C-4BBC-4E1F-8E5C-041F2E2A660D}" type="parTrans" cxnId="{4D0AA572-C7A8-48E7-A235-210A00BAC02E}">
      <dgm:prSet/>
      <dgm:spPr/>
      <dgm:t>
        <a:bodyPr/>
        <a:lstStyle/>
        <a:p>
          <a:endParaRPr lang="en-GB" sz="2000"/>
        </a:p>
      </dgm:t>
    </dgm:pt>
    <dgm:pt modelId="{33911D1B-09A9-4C59-92FE-DA06D2FD5A98}" type="sibTrans" cxnId="{4D0AA572-C7A8-48E7-A235-210A00BAC02E}">
      <dgm:prSet/>
      <dgm:spPr/>
      <dgm:t>
        <a:bodyPr/>
        <a:lstStyle/>
        <a:p>
          <a:endParaRPr lang="en-GB" sz="2000"/>
        </a:p>
      </dgm:t>
    </dgm:pt>
    <dgm:pt modelId="{88B4C80B-5332-4126-BE15-75869AEE79CF}" type="pres">
      <dgm:prSet presAssocID="{1A0E0F0D-CC31-4DE3-BF04-6B54F51DB088}" presName="linear" presStyleCnt="0">
        <dgm:presLayoutVars>
          <dgm:animLvl val="lvl"/>
          <dgm:resizeHandles val="exact"/>
        </dgm:presLayoutVars>
      </dgm:prSet>
      <dgm:spPr/>
      <dgm:t>
        <a:bodyPr/>
        <a:lstStyle/>
        <a:p>
          <a:endParaRPr lang="en-GB"/>
        </a:p>
      </dgm:t>
    </dgm:pt>
    <dgm:pt modelId="{01D0EC81-F610-4DD1-BD7F-2C30B4DD8E67}" type="pres">
      <dgm:prSet presAssocID="{F5C679C2-8BFE-4EA9-B6D3-7BC45DA5EA38}" presName="parentText" presStyleLbl="node1" presStyleIdx="0" presStyleCnt="2">
        <dgm:presLayoutVars>
          <dgm:chMax val="0"/>
          <dgm:bulletEnabled val="1"/>
        </dgm:presLayoutVars>
      </dgm:prSet>
      <dgm:spPr/>
      <dgm:t>
        <a:bodyPr/>
        <a:lstStyle/>
        <a:p>
          <a:endParaRPr lang="en-GB"/>
        </a:p>
      </dgm:t>
    </dgm:pt>
    <dgm:pt modelId="{20C4F07D-38CB-4D92-BFE0-486A585C8FFD}" type="pres">
      <dgm:prSet presAssocID="{091DF4B5-53B3-421E-8388-25BBD668A410}" presName="spacer" presStyleCnt="0"/>
      <dgm:spPr/>
    </dgm:pt>
    <dgm:pt modelId="{2776EB7F-A5DF-470F-9B5D-F39F0FD86392}" type="pres">
      <dgm:prSet presAssocID="{337BF5FD-1569-4D77-B9D4-8FEE860ABFCD}" presName="parentText" presStyleLbl="node1" presStyleIdx="1" presStyleCnt="2">
        <dgm:presLayoutVars>
          <dgm:chMax val="0"/>
          <dgm:bulletEnabled val="1"/>
        </dgm:presLayoutVars>
      </dgm:prSet>
      <dgm:spPr/>
      <dgm:t>
        <a:bodyPr/>
        <a:lstStyle/>
        <a:p>
          <a:endParaRPr lang="en-GB"/>
        </a:p>
      </dgm:t>
    </dgm:pt>
  </dgm:ptLst>
  <dgm:cxnLst>
    <dgm:cxn modelId="{23A181F2-EA17-4784-A996-5353AA3B6AB5}" type="presOf" srcId="{337BF5FD-1569-4D77-B9D4-8FEE860ABFCD}" destId="{2776EB7F-A5DF-470F-9B5D-F39F0FD86392}" srcOrd="0" destOrd="0" presId="urn:microsoft.com/office/officeart/2005/8/layout/vList2"/>
    <dgm:cxn modelId="{4D0AA572-C7A8-48E7-A235-210A00BAC02E}" srcId="{1A0E0F0D-CC31-4DE3-BF04-6B54F51DB088}" destId="{337BF5FD-1569-4D77-B9D4-8FEE860ABFCD}" srcOrd="1" destOrd="0" parTransId="{EEF8314C-4BBC-4E1F-8E5C-041F2E2A660D}" sibTransId="{33911D1B-09A9-4C59-92FE-DA06D2FD5A98}"/>
    <dgm:cxn modelId="{1D5C90B5-EB29-404B-BD7F-9DF81FDC50F2}" type="presOf" srcId="{F5C679C2-8BFE-4EA9-B6D3-7BC45DA5EA38}" destId="{01D0EC81-F610-4DD1-BD7F-2C30B4DD8E67}" srcOrd="0" destOrd="0" presId="urn:microsoft.com/office/officeart/2005/8/layout/vList2"/>
    <dgm:cxn modelId="{EB789209-CAF9-4F15-8F23-9A254C29C996}" srcId="{1A0E0F0D-CC31-4DE3-BF04-6B54F51DB088}" destId="{F5C679C2-8BFE-4EA9-B6D3-7BC45DA5EA38}" srcOrd="0" destOrd="0" parTransId="{A8B16C88-8221-4535-B399-39B77F59F8B8}" sibTransId="{091DF4B5-53B3-421E-8388-25BBD668A410}"/>
    <dgm:cxn modelId="{05BD2D02-004D-4768-B2B5-E971A32D0FB9}" type="presOf" srcId="{1A0E0F0D-CC31-4DE3-BF04-6B54F51DB088}" destId="{88B4C80B-5332-4126-BE15-75869AEE79CF}" srcOrd="0" destOrd="0" presId="urn:microsoft.com/office/officeart/2005/8/layout/vList2"/>
    <dgm:cxn modelId="{58ADE8F8-E181-4F80-8D09-BAAED895A474}" type="presParOf" srcId="{88B4C80B-5332-4126-BE15-75869AEE79CF}" destId="{01D0EC81-F610-4DD1-BD7F-2C30B4DD8E67}" srcOrd="0" destOrd="0" presId="urn:microsoft.com/office/officeart/2005/8/layout/vList2"/>
    <dgm:cxn modelId="{46FE0613-2A9E-4D29-911B-2A823ADBACF2}" type="presParOf" srcId="{88B4C80B-5332-4126-BE15-75869AEE79CF}" destId="{20C4F07D-38CB-4D92-BFE0-486A585C8FFD}" srcOrd="1" destOrd="0" presId="urn:microsoft.com/office/officeart/2005/8/layout/vList2"/>
    <dgm:cxn modelId="{E3A66471-2BAC-41FD-9DCE-EBCB8B9E0F2B}" type="presParOf" srcId="{88B4C80B-5332-4126-BE15-75869AEE79CF}" destId="{2776EB7F-A5DF-470F-9B5D-F39F0FD86392}"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5C031E-32A3-4AA2-9577-E25A033CAEC5}" type="doc">
      <dgm:prSet loTypeId="urn:microsoft.com/office/officeart/2005/8/layout/hProcess9" loCatId="process" qsTypeId="urn:microsoft.com/office/officeart/2005/8/quickstyle/simple3" qsCatId="simple" csTypeId="urn:microsoft.com/office/officeart/2005/8/colors/accent0_3" csCatId="mainScheme" phldr="1"/>
      <dgm:spPr/>
      <dgm:t>
        <a:bodyPr/>
        <a:lstStyle/>
        <a:p>
          <a:endParaRPr lang="en-GB"/>
        </a:p>
      </dgm:t>
    </dgm:pt>
    <dgm:pt modelId="{909FBFD2-3EBA-4EF3-A363-A4D5424426C8}">
      <dgm:prSet phldrT="[Text]"/>
      <dgm:spPr/>
      <dgm:t>
        <a:bodyPr/>
        <a:lstStyle/>
        <a:p>
          <a:r>
            <a:rPr lang="en-GB" dirty="0" smtClean="0"/>
            <a:t>Transformer receives update</a:t>
          </a:r>
          <a:endParaRPr lang="en-GB" dirty="0"/>
        </a:p>
      </dgm:t>
    </dgm:pt>
    <dgm:pt modelId="{4E529603-5CAA-4A86-B7EB-7E67656CD758}" type="parTrans" cxnId="{E790554C-15AE-493F-9FA2-68F9FA1FAC34}">
      <dgm:prSet/>
      <dgm:spPr/>
      <dgm:t>
        <a:bodyPr/>
        <a:lstStyle/>
        <a:p>
          <a:endParaRPr lang="en-GB"/>
        </a:p>
      </dgm:t>
    </dgm:pt>
    <dgm:pt modelId="{7A0313B5-274B-4DB2-9D69-E2D4CAD32064}" type="sibTrans" cxnId="{E790554C-15AE-493F-9FA2-68F9FA1FAC34}">
      <dgm:prSet/>
      <dgm:spPr/>
      <dgm:t>
        <a:bodyPr/>
        <a:lstStyle/>
        <a:p>
          <a:endParaRPr lang="en-GB"/>
        </a:p>
      </dgm:t>
    </dgm:pt>
    <dgm:pt modelId="{0ED0EABC-00D2-4E01-8415-DEF9257F30FD}">
      <dgm:prSet/>
      <dgm:spPr/>
      <dgm:t>
        <a:bodyPr/>
        <a:lstStyle/>
        <a:p>
          <a:r>
            <a:rPr lang="en-GB" dirty="0" smtClean="0"/>
            <a:t>Update is passed to module</a:t>
          </a:r>
        </a:p>
      </dgm:t>
    </dgm:pt>
    <dgm:pt modelId="{32D582B3-C80E-47ED-BE9F-339EF4B409FD}" type="parTrans" cxnId="{FE829AF4-B2A2-4FC1-9570-4A1711DDE2FD}">
      <dgm:prSet/>
      <dgm:spPr/>
      <dgm:t>
        <a:bodyPr/>
        <a:lstStyle/>
        <a:p>
          <a:endParaRPr lang="en-GB"/>
        </a:p>
      </dgm:t>
    </dgm:pt>
    <dgm:pt modelId="{A9CE0997-2B72-485D-B77E-DC86DE5F37BA}" type="sibTrans" cxnId="{FE829AF4-B2A2-4FC1-9570-4A1711DDE2FD}">
      <dgm:prSet/>
      <dgm:spPr/>
      <dgm:t>
        <a:bodyPr/>
        <a:lstStyle/>
        <a:p>
          <a:endParaRPr lang="en-GB"/>
        </a:p>
      </dgm:t>
    </dgm:pt>
    <dgm:pt modelId="{05C2DC1E-D439-41F3-8C31-332B0E293BD8}">
      <dgm:prSet/>
      <dgm:spPr/>
      <dgm:t>
        <a:bodyPr/>
        <a:lstStyle/>
        <a:p>
          <a:r>
            <a:rPr lang="en-GB" dirty="0" smtClean="0"/>
            <a:t>Module manipulates the data</a:t>
          </a:r>
        </a:p>
      </dgm:t>
    </dgm:pt>
    <dgm:pt modelId="{90B147C4-280E-41B5-ADD9-A30B8B49FCBD}" type="parTrans" cxnId="{67514C89-70D7-4039-8A78-5A936D736D08}">
      <dgm:prSet/>
      <dgm:spPr/>
      <dgm:t>
        <a:bodyPr/>
        <a:lstStyle/>
        <a:p>
          <a:endParaRPr lang="en-GB"/>
        </a:p>
      </dgm:t>
    </dgm:pt>
    <dgm:pt modelId="{6F0D3ED9-D86B-4708-9DAC-23C5039B2822}" type="sibTrans" cxnId="{67514C89-70D7-4039-8A78-5A936D736D08}">
      <dgm:prSet/>
      <dgm:spPr/>
      <dgm:t>
        <a:bodyPr/>
        <a:lstStyle/>
        <a:p>
          <a:endParaRPr lang="en-GB"/>
        </a:p>
      </dgm:t>
    </dgm:pt>
    <dgm:pt modelId="{F17D470C-7F47-46FA-91C1-A18B0C96FF97}" type="pres">
      <dgm:prSet presAssocID="{0F5C031E-32A3-4AA2-9577-E25A033CAEC5}" presName="CompostProcess" presStyleCnt="0">
        <dgm:presLayoutVars>
          <dgm:dir/>
          <dgm:resizeHandles val="exact"/>
        </dgm:presLayoutVars>
      </dgm:prSet>
      <dgm:spPr/>
      <dgm:t>
        <a:bodyPr/>
        <a:lstStyle/>
        <a:p>
          <a:endParaRPr lang="en-GB"/>
        </a:p>
      </dgm:t>
    </dgm:pt>
    <dgm:pt modelId="{B9D24083-7695-4C8F-A39B-8342CFD027BF}" type="pres">
      <dgm:prSet presAssocID="{0F5C031E-32A3-4AA2-9577-E25A033CAEC5}" presName="arrow" presStyleLbl="bgShp" presStyleIdx="0" presStyleCnt="1"/>
      <dgm:spPr/>
    </dgm:pt>
    <dgm:pt modelId="{8C7B3CAE-5E74-49AF-9F26-49AC9503E2E9}" type="pres">
      <dgm:prSet presAssocID="{0F5C031E-32A3-4AA2-9577-E25A033CAEC5}" presName="linearProcess" presStyleCnt="0"/>
      <dgm:spPr/>
    </dgm:pt>
    <dgm:pt modelId="{E2E55220-EFD6-49EB-A4E5-84BA02995C5B}" type="pres">
      <dgm:prSet presAssocID="{909FBFD2-3EBA-4EF3-A363-A4D5424426C8}" presName="textNode" presStyleLbl="node1" presStyleIdx="0" presStyleCnt="3">
        <dgm:presLayoutVars>
          <dgm:bulletEnabled val="1"/>
        </dgm:presLayoutVars>
      </dgm:prSet>
      <dgm:spPr/>
      <dgm:t>
        <a:bodyPr/>
        <a:lstStyle/>
        <a:p>
          <a:endParaRPr lang="en-GB"/>
        </a:p>
      </dgm:t>
    </dgm:pt>
    <dgm:pt modelId="{EC42111B-3ECA-44DB-A395-97CBAF6EF095}" type="pres">
      <dgm:prSet presAssocID="{7A0313B5-274B-4DB2-9D69-E2D4CAD32064}" presName="sibTrans" presStyleCnt="0"/>
      <dgm:spPr/>
    </dgm:pt>
    <dgm:pt modelId="{EDA47E01-962F-4694-AEF3-412A200FB88F}" type="pres">
      <dgm:prSet presAssocID="{0ED0EABC-00D2-4E01-8415-DEF9257F30FD}" presName="textNode" presStyleLbl="node1" presStyleIdx="1" presStyleCnt="3">
        <dgm:presLayoutVars>
          <dgm:bulletEnabled val="1"/>
        </dgm:presLayoutVars>
      </dgm:prSet>
      <dgm:spPr/>
      <dgm:t>
        <a:bodyPr/>
        <a:lstStyle/>
        <a:p>
          <a:endParaRPr lang="en-GB"/>
        </a:p>
      </dgm:t>
    </dgm:pt>
    <dgm:pt modelId="{2CF08011-09FC-4232-943F-C82B92287AA1}" type="pres">
      <dgm:prSet presAssocID="{A9CE0997-2B72-485D-B77E-DC86DE5F37BA}" presName="sibTrans" presStyleCnt="0"/>
      <dgm:spPr/>
    </dgm:pt>
    <dgm:pt modelId="{232B902F-CEA1-4947-B8A9-64EDBEB0F40A}" type="pres">
      <dgm:prSet presAssocID="{05C2DC1E-D439-41F3-8C31-332B0E293BD8}" presName="textNode" presStyleLbl="node1" presStyleIdx="2" presStyleCnt="3">
        <dgm:presLayoutVars>
          <dgm:bulletEnabled val="1"/>
        </dgm:presLayoutVars>
      </dgm:prSet>
      <dgm:spPr/>
      <dgm:t>
        <a:bodyPr/>
        <a:lstStyle/>
        <a:p>
          <a:endParaRPr lang="en-GB"/>
        </a:p>
      </dgm:t>
    </dgm:pt>
  </dgm:ptLst>
  <dgm:cxnLst>
    <dgm:cxn modelId="{FE829AF4-B2A2-4FC1-9570-4A1711DDE2FD}" srcId="{0F5C031E-32A3-4AA2-9577-E25A033CAEC5}" destId="{0ED0EABC-00D2-4E01-8415-DEF9257F30FD}" srcOrd="1" destOrd="0" parTransId="{32D582B3-C80E-47ED-BE9F-339EF4B409FD}" sibTransId="{A9CE0997-2B72-485D-B77E-DC86DE5F37BA}"/>
    <dgm:cxn modelId="{1422C578-C6BB-45E8-8587-398A9A7FCDF2}" type="presOf" srcId="{909FBFD2-3EBA-4EF3-A363-A4D5424426C8}" destId="{E2E55220-EFD6-49EB-A4E5-84BA02995C5B}" srcOrd="0" destOrd="0" presId="urn:microsoft.com/office/officeart/2005/8/layout/hProcess9"/>
    <dgm:cxn modelId="{D49D3C77-53E8-4729-A5CC-85CCCFC1D5AA}" type="presOf" srcId="{0ED0EABC-00D2-4E01-8415-DEF9257F30FD}" destId="{EDA47E01-962F-4694-AEF3-412A200FB88F}" srcOrd="0" destOrd="0" presId="urn:microsoft.com/office/officeart/2005/8/layout/hProcess9"/>
    <dgm:cxn modelId="{E790554C-15AE-493F-9FA2-68F9FA1FAC34}" srcId="{0F5C031E-32A3-4AA2-9577-E25A033CAEC5}" destId="{909FBFD2-3EBA-4EF3-A363-A4D5424426C8}" srcOrd="0" destOrd="0" parTransId="{4E529603-5CAA-4A86-B7EB-7E67656CD758}" sibTransId="{7A0313B5-274B-4DB2-9D69-E2D4CAD32064}"/>
    <dgm:cxn modelId="{67514C89-70D7-4039-8A78-5A936D736D08}" srcId="{0F5C031E-32A3-4AA2-9577-E25A033CAEC5}" destId="{05C2DC1E-D439-41F3-8C31-332B0E293BD8}" srcOrd="2" destOrd="0" parTransId="{90B147C4-280E-41B5-ADD9-A30B8B49FCBD}" sibTransId="{6F0D3ED9-D86B-4708-9DAC-23C5039B2822}"/>
    <dgm:cxn modelId="{8C3F9610-363D-4710-B6B0-8FEED0F45099}" type="presOf" srcId="{05C2DC1E-D439-41F3-8C31-332B0E293BD8}" destId="{232B902F-CEA1-4947-B8A9-64EDBEB0F40A}" srcOrd="0" destOrd="0" presId="urn:microsoft.com/office/officeart/2005/8/layout/hProcess9"/>
    <dgm:cxn modelId="{B11C0D88-5657-4780-B6D8-A71F887A55A7}" type="presOf" srcId="{0F5C031E-32A3-4AA2-9577-E25A033CAEC5}" destId="{F17D470C-7F47-46FA-91C1-A18B0C96FF97}" srcOrd="0" destOrd="0" presId="urn:microsoft.com/office/officeart/2005/8/layout/hProcess9"/>
    <dgm:cxn modelId="{D2DDF32F-17DD-43DC-B633-C017FD9B41C9}" type="presParOf" srcId="{F17D470C-7F47-46FA-91C1-A18B0C96FF97}" destId="{B9D24083-7695-4C8F-A39B-8342CFD027BF}" srcOrd="0" destOrd="0" presId="urn:microsoft.com/office/officeart/2005/8/layout/hProcess9"/>
    <dgm:cxn modelId="{581FE77C-4321-4506-AF0B-B72F09F6B3C0}" type="presParOf" srcId="{F17D470C-7F47-46FA-91C1-A18B0C96FF97}" destId="{8C7B3CAE-5E74-49AF-9F26-49AC9503E2E9}" srcOrd="1" destOrd="0" presId="urn:microsoft.com/office/officeart/2005/8/layout/hProcess9"/>
    <dgm:cxn modelId="{505FBE58-E995-4C5A-BD1A-9B15CBB2E2DB}" type="presParOf" srcId="{8C7B3CAE-5E74-49AF-9F26-49AC9503E2E9}" destId="{E2E55220-EFD6-49EB-A4E5-84BA02995C5B}" srcOrd="0" destOrd="0" presId="urn:microsoft.com/office/officeart/2005/8/layout/hProcess9"/>
    <dgm:cxn modelId="{97366004-EA29-4CB5-8BC7-CA8888E1A7CD}" type="presParOf" srcId="{8C7B3CAE-5E74-49AF-9F26-49AC9503E2E9}" destId="{EC42111B-3ECA-44DB-A395-97CBAF6EF095}" srcOrd="1" destOrd="0" presId="urn:microsoft.com/office/officeart/2005/8/layout/hProcess9"/>
    <dgm:cxn modelId="{7246CF7F-216B-474C-B251-62423FA88E61}" type="presParOf" srcId="{8C7B3CAE-5E74-49AF-9F26-49AC9503E2E9}" destId="{EDA47E01-962F-4694-AEF3-412A200FB88F}" srcOrd="2" destOrd="0" presId="urn:microsoft.com/office/officeart/2005/8/layout/hProcess9"/>
    <dgm:cxn modelId="{71B7CE58-533D-45BA-8DB9-9EED9CFC4B5A}" type="presParOf" srcId="{8C7B3CAE-5E74-49AF-9F26-49AC9503E2E9}" destId="{2CF08011-09FC-4232-943F-C82B92287AA1}" srcOrd="3" destOrd="0" presId="urn:microsoft.com/office/officeart/2005/8/layout/hProcess9"/>
    <dgm:cxn modelId="{21DB8BB3-1D85-494B-AABC-D414E73E514D}" type="presParOf" srcId="{8C7B3CAE-5E74-49AF-9F26-49AC9503E2E9}" destId="{232B902F-CEA1-4947-B8A9-64EDBEB0F40A}"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F413BE-AB90-487D-8A6D-F060A3493B68}" type="doc">
      <dgm:prSet loTypeId="urn:microsoft.com/office/officeart/2005/8/layout/hList1" loCatId="list" qsTypeId="urn:microsoft.com/office/officeart/2005/8/quickstyle/simple3" qsCatId="simple" csTypeId="urn:microsoft.com/office/officeart/2005/8/colors/accent0_3" csCatId="mainScheme" phldr="1"/>
      <dgm:spPr/>
      <dgm:t>
        <a:bodyPr/>
        <a:lstStyle/>
        <a:p>
          <a:endParaRPr lang="en-GB"/>
        </a:p>
      </dgm:t>
    </dgm:pt>
    <dgm:pt modelId="{634E48DB-8565-4D99-9DEE-6C787DBFDC43}">
      <dgm:prSet phldrT="[Text]"/>
      <dgm:spPr/>
      <dgm:t>
        <a:bodyPr/>
        <a:lstStyle/>
        <a:p>
          <a:r>
            <a:rPr lang="en-GB" dirty="0" smtClean="0"/>
            <a:t>Standard set of modules:</a:t>
          </a:r>
          <a:endParaRPr lang="en-GB" dirty="0"/>
        </a:p>
      </dgm:t>
    </dgm:pt>
    <dgm:pt modelId="{80B07037-BF60-4991-92BD-FD065F43D86C}" type="parTrans" cxnId="{606D70D9-FBC8-4911-BFFC-A393F380986E}">
      <dgm:prSet/>
      <dgm:spPr/>
      <dgm:t>
        <a:bodyPr/>
        <a:lstStyle/>
        <a:p>
          <a:endParaRPr lang="en-GB"/>
        </a:p>
      </dgm:t>
    </dgm:pt>
    <dgm:pt modelId="{8D5375A3-7422-4F5C-A8A0-6AA5F64F4F36}" type="sibTrans" cxnId="{606D70D9-FBC8-4911-BFFC-A393F380986E}">
      <dgm:prSet/>
      <dgm:spPr/>
      <dgm:t>
        <a:bodyPr/>
        <a:lstStyle/>
        <a:p>
          <a:endParaRPr lang="en-GB"/>
        </a:p>
      </dgm:t>
    </dgm:pt>
    <dgm:pt modelId="{84B74ECA-D52F-4797-94DD-3C6D25481715}">
      <dgm:prSet/>
      <dgm:spPr/>
      <dgm:t>
        <a:bodyPr/>
        <a:lstStyle/>
        <a:p>
          <a:r>
            <a:rPr lang="en-GB" smtClean="0"/>
            <a:t>Normalisation</a:t>
          </a:r>
          <a:endParaRPr lang="en-GB" dirty="0" smtClean="0"/>
        </a:p>
      </dgm:t>
    </dgm:pt>
    <dgm:pt modelId="{03C442D1-2C2A-4644-BCBB-22B870865329}" type="parTrans" cxnId="{48227B5E-A8FB-4257-830D-705FA487B03D}">
      <dgm:prSet/>
      <dgm:spPr/>
      <dgm:t>
        <a:bodyPr/>
        <a:lstStyle/>
        <a:p>
          <a:endParaRPr lang="en-GB"/>
        </a:p>
      </dgm:t>
    </dgm:pt>
    <dgm:pt modelId="{85184696-6EB1-4FBF-AD36-91C11598DAE7}" type="sibTrans" cxnId="{48227B5E-A8FB-4257-830D-705FA487B03D}">
      <dgm:prSet/>
      <dgm:spPr/>
      <dgm:t>
        <a:bodyPr/>
        <a:lstStyle/>
        <a:p>
          <a:endParaRPr lang="en-GB"/>
        </a:p>
      </dgm:t>
    </dgm:pt>
    <dgm:pt modelId="{4EF14FC1-0DCD-4532-AB14-B6C104A880E4}">
      <dgm:prSet/>
      <dgm:spPr/>
      <dgm:t>
        <a:bodyPr/>
        <a:lstStyle/>
        <a:p>
          <a:r>
            <a:rPr lang="en-GB" dirty="0" smtClean="0"/>
            <a:t>Event processing</a:t>
          </a:r>
        </a:p>
      </dgm:t>
    </dgm:pt>
    <dgm:pt modelId="{0B8E5B68-2DB2-4678-9391-24916FF13BE2}" type="parTrans" cxnId="{3AA92F4E-E82C-48E5-88E3-3CEA241E8FB7}">
      <dgm:prSet/>
      <dgm:spPr/>
      <dgm:t>
        <a:bodyPr/>
        <a:lstStyle/>
        <a:p>
          <a:endParaRPr lang="en-GB"/>
        </a:p>
      </dgm:t>
    </dgm:pt>
    <dgm:pt modelId="{E337226A-515A-485A-9814-1B703BE5A430}" type="sibTrans" cxnId="{3AA92F4E-E82C-48E5-88E3-3CEA241E8FB7}">
      <dgm:prSet/>
      <dgm:spPr/>
      <dgm:t>
        <a:bodyPr/>
        <a:lstStyle/>
        <a:p>
          <a:endParaRPr lang="en-GB"/>
        </a:p>
      </dgm:t>
    </dgm:pt>
    <dgm:pt modelId="{37769C13-78D7-473D-9338-DA0C9D308AFB}">
      <dgm:prSet/>
      <dgm:spPr/>
      <dgm:t>
        <a:bodyPr/>
        <a:lstStyle/>
        <a:p>
          <a:r>
            <a:rPr lang="en-GB" smtClean="0"/>
            <a:t>Price Spreading</a:t>
          </a:r>
          <a:endParaRPr lang="en-GB" dirty="0" smtClean="0"/>
        </a:p>
      </dgm:t>
    </dgm:pt>
    <dgm:pt modelId="{5858D0DF-BC38-41DB-8A0F-F1AA94081A07}" type="parTrans" cxnId="{3F49063B-765F-48FC-9766-A9EE9A0DABE8}">
      <dgm:prSet/>
      <dgm:spPr/>
      <dgm:t>
        <a:bodyPr/>
        <a:lstStyle/>
        <a:p>
          <a:endParaRPr lang="en-GB"/>
        </a:p>
      </dgm:t>
    </dgm:pt>
    <dgm:pt modelId="{7C6429C7-3BF8-4499-9A0B-F8DB6FD9C62B}" type="sibTrans" cxnId="{3F49063B-765F-48FC-9766-A9EE9A0DABE8}">
      <dgm:prSet/>
      <dgm:spPr/>
      <dgm:t>
        <a:bodyPr/>
        <a:lstStyle/>
        <a:p>
          <a:endParaRPr lang="en-GB"/>
        </a:p>
      </dgm:t>
    </dgm:pt>
    <dgm:pt modelId="{8844B883-9387-4D3D-A0AB-44337B1AFDAC}">
      <dgm:prSet/>
      <dgm:spPr/>
      <dgm:t>
        <a:bodyPr/>
        <a:lstStyle/>
        <a:p>
          <a:r>
            <a:rPr lang="en-GB" smtClean="0"/>
            <a:t>Cross-rates</a:t>
          </a:r>
          <a:endParaRPr lang="en-GB" dirty="0" smtClean="0"/>
        </a:p>
      </dgm:t>
    </dgm:pt>
    <dgm:pt modelId="{29C42639-C469-4DEB-A5EA-37ABF0F4D046}" type="parTrans" cxnId="{5F22A85E-E37B-4654-BDAB-7CFBCB05CE4E}">
      <dgm:prSet/>
      <dgm:spPr/>
      <dgm:t>
        <a:bodyPr/>
        <a:lstStyle/>
        <a:p>
          <a:endParaRPr lang="en-GB"/>
        </a:p>
      </dgm:t>
    </dgm:pt>
    <dgm:pt modelId="{D2AF4589-9942-43EA-80F4-36535E263A31}" type="sibTrans" cxnId="{5F22A85E-E37B-4654-BDAB-7CFBCB05CE4E}">
      <dgm:prSet/>
      <dgm:spPr/>
      <dgm:t>
        <a:bodyPr/>
        <a:lstStyle/>
        <a:p>
          <a:endParaRPr lang="en-GB"/>
        </a:p>
      </dgm:t>
    </dgm:pt>
    <dgm:pt modelId="{59E4788A-DBD2-45FF-9B4F-5F01088230DD}">
      <dgm:prSet/>
      <dgm:spPr/>
      <dgm:t>
        <a:bodyPr/>
        <a:lstStyle/>
        <a:p>
          <a:r>
            <a:rPr lang="en-GB" smtClean="0"/>
            <a:t>Calculation library</a:t>
          </a:r>
          <a:endParaRPr lang="en-GB" dirty="0" smtClean="0"/>
        </a:p>
      </dgm:t>
    </dgm:pt>
    <dgm:pt modelId="{B4B64B56-1D23-4063-92FB-B55B75A2EE01}" type="parTrans" cxnId="{79CE9621-396D-487A-8D59-CFEC3141D01F}">
      <dgm:prSet/>
      <dgm:spPr/>
      <dgm:t>
        <a:bodyPr/>
        <a:lstStyle/>
        <a:p>
          <a:endParaRPr lang="en-GB"/>
        </a:p>
      </dgm:t>
    </dgm:pt>
    <dgm:pt modelId="{40CDCD80-CF49-4627-94BA-421E5C6BECFF}" type="sibTrans" cxnId="{79CE9621-396D-487A-8D59-CFEC3141D01F}">
      <dgm:prSet/>
      <dgm:spPr/>
      <dgm:t>
        <a:bodyPr/>
        <a:lstStyle/>
        <a:p>
          <a:endParaRPr lang="en-GB"/>
        </a:p>
      </dgm:t>
    </dgm:pt>
    <dgm:pt modelId="{3887B595-5817-46ED-A261-1A006E27834F}">
      <dgm:prSet/>
      <dgm:spPr/>
      <dgm:t>
        <a:bodyPr/>
        <a:lstStyle/>
        <a:p>
          <a:r>
            <a:rPr lang="en-GB" smtClean="0"/>
            <a:t>Tick Caching</a:t>
          </a:r>
          <a:endParaRPr lang="en-GB" dirty="0" smtClean="0"/>
        </a:p>
      </dgm:t>
    </dgm:pt>
    <dgm:pt modelId="{0371B7B0-ADE8-49D4-B7A2-C69658EBE822}" type="parTrans" cxnId="{4EBAFE56-2D6D-4316-A14E-8CCB0612B08A}">
      <dgm:prSet/>
      <dgm:spPr/>
      <dgm:t>
        <a:bodyPr/>
        <a:lstStyle/>
        <a:p>
          <a:endParaRPr lang="en-GB"/>
        </a:p>
      </dgm:t>
    </dgm:pt>
    <dgm:pt modelId="{5AD4A8C1-25B4-401F-9B5C-C9D4591543D1}" type="sibTrans" cxnId="{4EBAFE56-2D6D-4316-A14E-8CCB0612B08A}">
      <dgm:prSet/>
      <dgm:spPr/>
      <dgm:t>
        <a:bodyPr/>
        <a:lstStyle/>
        <a:p>
          <a:endParaRPr lang="en-GB"/>
        </a:p>
      </dgm:t>
    </dgm:pt>
    <dgm:pt modelId="{9A897552-C735-4D5D-8372-78C3F8F9ECB6}">
      <dgm:prSet/>
      <dgm:spPr/>
      <dgm:t>
        <a:bodyPr/>
        <a:lstStyle/>
        <a:p>
          <a:r>
            <a:rPr lang="en-GB" smtClean="0"/>
            <a:t>Alerting</a:t>
          </a:r>
          <a:endParaRPr lang="en-GB" dirty="0" smtClean="0"/>
        </a:p>
      </dgm:t>
    </dgm:pt>
    <dgm:pt modelId="{0125A17E-5AC6-448A-B4E2-F4A5A7A2FD3F}" type="parTrans" cxnId="{06E3C459-3891-41A8-8069-C0AD84EC5616}">
      <dgm:prSet/>
      <dgm:spPr/>
      <dgm:t>
        <a:bodyPr/>
        <a:lstStyle/>
        <a:p>
          <a:endParaRPr lang="en-GB"/>
        </a:p>
      </dgm:t>
    </dgm:pt>
    <dgm:pt modelId="{61ED6CB6-9EF7-4442-B193-0D6E868792E4}" type="sibTrans" cxnId="{06E3C459-3891-41A8-8069-C0AD84EC5616}">
      <dgm:prSet/>
      <dgm:spPr/>
      <dgm:t>
        <a:bodyPr/>
        <a:lstStyle/>
        <a:p>
          <a:endParaRPr lang="en-GB"/>
        </a:p>
      </dgm:t>
    </dgm:pt>
    <dgm:pt modelId="{28F042EE-B513-4E46-913B-6ABA2535A69E}">
      <dgm:prSet/>
      <dgm:spPr/>
      <dgm:t>
        <a:bodyPr/>
        <a:lstStyle/>
        <a:p>
          <a:r>
            <a:rPr lang="en-GB" smtClean="0"/>
            <a:t>Sorting / Filtering</a:t>
          </a:r>
          <a:endParaRPr lang="en-GB" dirty="0" smtClean="0"/>
        </a:p>
      </dgm:t>
    </dgm:pt>
    <dgm:pt modelId="{440C0EC1-B95A-4B2A-BB29-D1C4B2CDC47D}" type="parTrans" cxnId="{E3BD421E-9616-4AE4-AAA3-53F39C8B54AF}">
      <dgm:prSet/>
      <dgm:spPr/>
      <dgm:t>
        <a:bodyPr/>
        <a:lstStyle/>
        <a:p>
          <a:endParaRPr lang="en-GB"/>
        </a:p>
      </dgm:t>
    </dgm:pt>
    <dgm:pt modelId="{0EDF3200-28BA-4123-8ED0-9ACAD951AF40}" type="sibTrans" cxnId="{E3BD421E-9616-4AE4-AAA3-53F39C8B54AF}">
      <dgm:prSet/>
      <dgm:spPr/>
      <dgm:t>
        <a:bodyPr/>
        <a:lstStyle/>
        <a:p>
          <a:endParaRPr lang="en-GB"/>
        </a:p>
      </dgm:t>
    </dgm:pt>
    <dgm:pt modelId="{CAE4AA89-205F-4B47-AED3-BA5F3B6FF1A7}" type="pres">
      <dgm:prSet presAssocID="{B2F413BE-AB90-487D-8A6D-F060A3493B68}" presName="Name0" presStyleCnt="0">
        <dgm:presLayoutVars>
          <dgm:dir/>
          <dgm:animLvl val="lvl"/>
          <dgm:resizeHandles val="exact"/>
        </dgm:presLayoutVars>
      </dgm:prSet>
      <dgm:spPr/>
      <dgm:t>
        <a:bodyPr/>
        <a:lstStyle/>
        <a:p>
          <a:endParaRPr lang="en-GB"/>
        </a:p>
      </dgm:t>
    </dgm:pt>
    <dgm:pt modelId="{5A66EFAE-6DA6-4896-99A1-ABE4ABFF5557}" type="pres">
      <dgm:prSet presAssocID="{634E48DB-8565-4D99-9DEE-6C787DBFDC43}" presName="composite" presStyleCnt="0"/>
      <dgm:spPr/>
    </dgm:pt>
    <dgm:pt modelId="{A9031B7F-CFD0-4FA4-880B-236F485CD4F3}" type="pres">
      <dgm:prSet presAssocID="{634E48DB-8565-4D99-9DEE-6C787DBFDC43}" presName="parTx" presStyleLbl="alignNode1" presStyleIdx="0" presStyleCnt="1">
        <dgm:presLayoutVars>
          <dgm:chMax val="0"/>
          <dgm:chPref val="0"/>
          <dgm:bulletEnabled val="1"/>
        </dgm:presLayoutVars>
      </dgm:prSet>
      <dgm:spPr/>
      <dgm:t>
        <a:bodyPr/>
        <a:lstStyle/>
        <a:p>
          <a:endParaRPr lang="en-GB"/>
        </a:p>
      </dgm:t>
    </dgm:pt>
    <dgm:pt modelId="{E3BD9B25-7109-4CEB-97AA-0BDC3CFFD055}" type="pres">
      <dgm:prSet presAssocID="{634E48DB-8565-4D99-9DEE-6C787DBFDC43}" presName="desTx" presStyleLbl="alignAccFollowNode1" presStyleIdx="0" presStyleCnt="1">
        <dgm:presLayoutVars>
          <dgm:bulletEnabled val="1"/>
        </dgm:presLayoutVars>
      </dgm:prSet>
      <dgm:spPr/>
      <dgm:t>
        <a:bodyPr/>
        <a:lstStyle/>
        <a:p>
          <a:endParaRPr lang="en-GB"/>
        </a:p>
      </dgm:t>
    </dgm:pt>
  </dgm:ptLst>
  <dgm:cxnLst>
    <dgm:cxn modelId="{C0245135-EB40-4C7F-BE48-A51D0DDFAA79}" type="presOf" srcId="{37769C13-78D7-473D-9338-DA0C9D308AFB}" destId="{E3BD9B25-7109-4CEB-97AA-0BDC3CFFD055}" srcOrd="0" destOrd="2" presId="urn:microsoft.com/office/officeart/2005/8/layout/hList1"/>
    <dgm:cxn modelId="{606D70D9-FBC8-4911-BFFC-A393F380986E}" srcId="{B2F413BE-AB90-487D-8A6D-F060A3493B68}" destId="{634E48DB-8565-4D99-9DEE-6C787DBFDC43}" srcOrd="0" destOrd="0" parTransId="{80B07037-BF60-4991-92BD-FD065F43D86C}" sibTransId="{8D5375A3-7422-4F5C-A8A0-6AA5F64F4F36}"/>
    <dgm:cxn modelId="{3F49063B-765F-48FC-9766-A9EE9A0DABE8}" srcId="{634E48DB-8565-4D99-9DEE-6C787DBFDC43}" destId="{37769C13-78D7-473D-9338-DA0C9D308AFB}" srcOrd="2" destOrd="0" parTransId="{5858D0DF-BC38-41DB-8A0F-F1AA94081A07}" sibTransId="{7C6429C7-3BF8-4499-9A0B-F8DB6FD9C62B}"/>
    <dgm:cxn modelId="{065D6815-7670-41A2-92F7-DE0A4390A3DD}" type="presOf" srcId="{84B74ECA-D52F-4797-94DD-3C6D25481715}" destId="{E3BD9B25-7109-4CEB-97AA-0BDC3CFFD055}" srcOrd="0" destOrd="0" presId="urn:microsoft.com/office/officeart/2005/8/layout/hList1"/>
    <dgm:cxn modelId="{48227B5E-A8FB-4257-830D-705FA487B03D}" srcId="{634E48DB-8565-4D99-9DEE-6C787DBFDC43}" destId="{84B74ECA-D52F-4797-94DD-3C6D25481715}" srcOrd="0" destOrd="0" parTransId="{03C442D1-2C2A-4644-BCBB-22B870865329}" sibTransId="{85184696-6EB1-4FBF-AD36-91C11598DAE7}"/>
    <dgm:cxn modelId="{9714D76C-036D-418D-ACB5-3B34E092CD1E}" type="presOf" srcId="{634E48DB-8565-4D99-9DEE-6C787DBFDC43}" destId="{A9031B7F-CFD0-4FA4-880B-236F485CD4F3}" srcOrd="0" destOrd="0" presId="urn:microsoft.com/office/officeart/2005/8/layout/hList1"/>
    <dgm:cxn modelId="{DA97885B-22BB-4B5F-85E5-07900F1EE527}" type="presOf" srcId="{3887B595-5817-46ED-A261-1A006E27834F}" destId="{E3BD9B25-7109-4CEB-97AA-0BDC3CFFD055}" srcOrd="0" destOrd="5" presId="urn:microsoft.com/office/officeart/2005/8/layout/hList1"/>
    <dgm:cxn modelId="{2EA3106C-9024-48C8-A4C6-4F0206166DA2}" type="presOf" srcId="{4EF14FC1-0DCD-4532-AB14-B6C104A880E4}" destId="{E3BD9B25-7109-4CEB-97AA-0BDC3CFFD055}" srcOrd="0" destOrd="1" presId="urn:microsoft.com/office/officeart/2005/8/layout/hList1"/>
    <dgm:cxn modelId="{79CE9621-396D-487A-8D59-CFEC3141D01F}" srcId="{634E48DB-8565-4D99-9DEE-6C787DBFDC43}" destId="{59E4788A-DBD2-45FF-9B4F-5F01088230DD}" srcOrd="4" destOrd="0" parTransId="{B4B64B56-1D23-4063-92FB-B55B75A2EE01}" sibTransId="{40CDCD80-CF49-4627-94BA-421E5C6BECFF}"/>
    <dgm:cxn modelId="{9431F7FE-63DD-4162-BE22-2D8C42DC703E}" type="presOf" srcId="{9A897552-C735-4D5D-8372-78C3F8F9ECB6}" destId="{E3BD9B25-7109-4CEB-97AA-0BDC3CFFD055}" srcOrd="0" destOrd="6" presId="urn:microsoft.com/office/officeart/2005/8/layout/hList1"/>
    <dgm:cxn modelId="{3AA92F4E-E82C-48E5-88E3-3CEA241E8FB7}" srcId="{634E48DB-8565-4D99-9DEE-6C787DBFDC43}" destId="{4EF14FC1-0DCD-4532-AB14-B6C104A880E4}" srcOrd="1" destOrd="0" parTransId="{0B8E5B68-2DB2-4678-9391-24916FF13BE2}" sibTransId="{E337226A-515A-485A-9814-1B703BE5A430}"/>
    <dgm:cxn modelId="{92624CB5-16B7-4C52-9A21-A2EF6DECB167}" type="presOf" srcId="{8844B883-9387-4D3D-A0AB-44337B1AFDAC}" destId="{E3BD9B25-7109-4CEB-97AA-0BDC3CFFD055}" srcOrd="0" destOrd="3" presId="urn:microsoft.com/office/officeart/2005/8/layout/hList1"/>
    <dgm:cxn modelId="{02E61A4F-E196-498C-96AD-A4784971E6D3}" type="presOf" srcId="{B2F413BE-AB90-487D-8A6D-F060A3493B68}" destId="{CAE4AA89-205F-4B47-AED3-BA5F3B6FF1A7}" srcOrd="0" destOrd="0" presId="urn:microsoft.com/office/officeart/2005/8/layout/hList1"/>
    <dgm:cxn modelId="{4A3E200E-14F0-4B67-8A2D-A74D4429FFE1}" type="presOf" srcId="{59E4788A-DBD2-45FF-9B4F-5F01088230DD}" destId="{E3BD9B25-7109-4CEB-97AA-0BDC3CFFD055}" srcOrd="0" destOrd="4" presId="urn:microsoft.com/office/officeart/2005/8/layout/hList1"/>
    <dgm:cxn modelId="{71F94A5D-1014-4D75-9C37-19D2E080402B}" type="presOf" srcId="{28F042EE-B513-4E46-913B-6ABA2535A69E}" destId="{E3BD9B25-7109-4CEB-97AA-0BDC3CFFD055}" srcOrd="0" destOrd="7" presId="urn:microsoft.com/office/officeart/2005/8/layout/hList1"/>
    <dgm:cxn modelId="{5F22A85E-E37B-4654-BDAB-7CFBCB05CE4E}" srcId="{634E48DB-8565-4D99-9DEE-6C787DBFDC43}" destId="{8844B883-9387-4D3D-A0AB-44337B1AFDAC}" srcOrd="3" destOrd="0" parTransId="{29C42639-C469-4DEB-A5EA-37ABF0F4D046}" sibTransId="{D2AF4589-9942-43EA-80F4-36535E263A31}"/>
    <dgm:cxn modelId="{06E3C459-3891-41A8-8069-C0AD84EC5616}" srcId="{634E48DB-8565-4D99-9DEE-6C787DBFDC43}" destId="{9A897552-C735-4D5D-8372-78C3F8F9ECB6}" srcOrd="6" destOrd="0" parTransId="{0125A17E-5AC6-448A-B4E2-F4A5A7A2FD3F}" sibTransId="{61ED6CB6-9EF7-4442-B193-0D6E868792E4}"/>
    <dgm:cxn modelId="{E3BD421E-9616-4AE4-AAA3-53F39C8B54AF}" srcId="{634E48DB-8565-4D99-9DEE-6C787DBFDC43}" destId="{28F042EE-B513-4E46-913B-6ABA2535A69E}" srcOrd="7" destOrd="0" parTransId="{440C0EC1-B95A-4B2A-BB29-D1C4B2CDC47D}" sibTransId="{0EDF3200-28BA-4123-8ED0-9ACAD951AF40}"/>
    <dgm:cxn modelId="{4EBAFE56-2D6D-4316-A14E-8CCB0612B08A}" srcId="{634E48DB-8565-4D99-9DEE-6C787DBFDC43}" destId="{3887B595-5817-46ED-A261-1A006E27834F}" srcOrd="5" destOrd="0" parTransId="{0371B7B0-ADE8-49D4-B7A2-C69658EBE822}" sibTransId="{5AD4A8C1-25B4-401F-9B5C-C9D4591543D1}"/>
    <dgm:cxn modelId="{4B5EAA08-34F9-431E-B736-9E390CFE7979}" type="presParOf" srcId="{CAE4AA89-205F-4B47-AED3-BA5F3B6FF1A7}" destId="{5A66EFAE-6DA6-4896-99A1-ABE4ABFF5557}" srcOrd="0" destOrd="0" presId="urn:microsoft.com/office/officeart/2005/8/layout/hList1"/>
    <dgm:cxn modelId="{6695E469-CB4B-4D28-BD22-B7FB5AD69022}" type="presParOf" srcId="{5A66EFAE-6DA6-4896-99A1-ABE4ABFF5557}" destId="{A9031B7F-CFD0-4FA4-880B-236F485CD4F3}" srcOrd="0" destOrd="0" presId="urn:microsoft.com/office/officeart/2005/8/layout/hList1"/>
    <dgm:cxn modelId="{64D684AE-B3F6-4D8E-BF67-2AA23C7018CF}" type="presParOf" srcId="{5A66EFAE-6DA6-4896-99A1-ABE4ABFF5557}" destId="{E3BD9B25-7109-4CEB-97AA-0BDC3CFFD05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01C236-488A-45A8-918C-D33C8230C8C8}" type="doc">
      <dgm:prSet loTypeId="urn:microsoft.com/office/officeart/2005/8/layout/hList6" loCatId="list" qsTypeId="urn:microsoft.com/office/officeart/2005/8/quickstyle/simple3" qsCatId="simple" csTypeId="urn:microsoft.com/office/officeart/2005/8/colors/accent0_3" csCatId="mainScheme" phldr="1"/>
      <dgm:spPr/>
      <dgm:t>
        <a:bodyPr/>
        <a:lstStyle/>
        <a:p>
          <a:endParaRPr lang="en-GB"/>
        </a:p>
      </dgm:t>
    </dgm:pt>
    <dgm:pt modelId="{FBDBE5C5-15BB-4C57-A3D9-1B77FF7DBA86}">
      <dgm:prSet phldrT="[Text]" custT="1"/>
      <dgm:spPr/>
      <dgm:t>
        <a:bodyPr/>
        <a:lstStyle/>
        <a:p>
          <a:r>
            <a:rPr lang="en-GB" sz="2400" dirty="0" smtClean="0"/>
            <a:t>The Refiner offloads sorting and filtering to the server</a:t>
          </a:r>
          <a:endParaRPr lang="en-GB" sz="2400" dirty="0"/>
        </a:p>
      </dgm:t>
    </dgm:pt>
    <dgm:pt modelId="{4429492C-A3BB-4DAF-BFB4-7CAFAAA1450A}" type="parTrans" cxnId="{FB626EE6-82A0-4C24-9919-02D0441BEFE0}">
      <dgm:prSet/>
      <dgm:spPr/>
      <dgm:t>
        <a:bodyPr/>
        <a:lstStyle/>
        <a:p>
          <a:endParaRPr lang="en-GB"/>
        </a:p>
      </dgm:t>
    </dgm:pt>
    <dgm:pt modelId="{6EAFFF3C-A20C-4A46-8A00-B41ADEE61CE6}" type="sibTrans" cxnId="{FB626EE6-82A0-4C24-9919-02D0441BEFE0}">
      <dgm:prSet/>
      <dgm:spPr/>
      <dgm:t>
        <a:bodyPr/>
        <a:lstStyle/>
        <a:p>
          <a:endParaRPr lang="en-GB"/>
        </a:p>
      </dgm:t>
    </dgm:pt>
    <dgm:pt modelId="{27A2AF49-061F-49B4-8E2E-706E296410FF}">
      <dgm:prSet custT="1"/>
      <dgm:spPr/>
      <dgm:t>
        <a:bodyPr/>
        <a:lstStyle/>
        <a:p>
          <a:r>
            <a:rPr lang="en-GB" sz="2400" dirty="0" smtClean="0"/>
            <a:t>It allows custom sorts and filters on a container</a:t>
          </a:r>
        </a:p>
      </dgm:t>
    </dgm:pt>
    <dgm:pt modelId="{EF7460F1-996B-4EAB-A358-1CDC85499DD9}" type="parTrans" cxnId="{11261618-9D55-49D6-8A72-B8BE9EF26FC7}">
      <dgm:prSet/>
      <dgm:spPr/>
      <dgm:t>
        <a:bodyPr/>
        <a:lstStyle/>
        <a:p>
          <a:endParaRPr lang="en-GB"/>
        </a:p>
      </dgm:t>
    </dgm:pt>
    <dgm:pt modelId="{1C4FFA5B-C340-4A49-8809-24531B437B5D}" type="sibTrans" cxnId="{11261618-9D55-49D6-8A72-B8BE9EF26FC7}">
      <dgm:prSet/>
      <dgm:spPr/>
      <dgm:t>
        <a:bodyPr/>
        <a:lstStyle/>
        <a:p>
          <a:endParaRPr lang="en-GB"/>
        </a:p>
      </dgm:t>
    </dgm:pt>
    <dgm:pt modelId="{AED6A9EC-96DB-4F61-B72D-15E73E4C8B66}">
      <dgm:prSet custT="1"/>
      <dgm:spPr/>
      <dgm:t>
        <a:bodyPr/>
        <a:lstStyle/>
        <a:p>
          <a:r>
            <a:rPr lang="en-GB" sz="2400" dirty="0" smtClean="0"/>
            <a:t>Sorting and filtering is in real-time</a:t>
          </a:r>
          <a:endParaRPr lang="en-GB" sz="2400" dirty="0"/>
        </a:p>
      </dgm:t>
    </dgm:pt>
    <dgm:pt modelId="{262A34BA-862B-449F-BE98-03A300056430}" type="parTrans" cxnId="{A9C9E59C-E15D-4522-AF2E-324206058227}">
      <dgm:prSet/>
      <dgm:spPr/>
      <dgm:t>
        <a:bodyPr/>
        <a:lstStyle/>
        <a:p>
          <a:endParaRPr lang="en-GB"/>
        </a:p>
      </dgm:t>
    </dgm:pt>
    <dgm:pt modelId="{9BBAE609-527E-4E95-A888-AA824F8D7FB9}" type="sibTrans" cxnId="{A9C9E59C-E15D-4522-AF2E-324206058227}">
      <dgm:prSet/>
      <dgm:spPr/>
      <dgm:t>
        <a:bodyPr/>
        <a:lstStyle/>
        <a:p>
          <a:endParaRPr lang="en-GB"/>
        </a:p>
      </dgm:t>
    </dgm:pt>
    <dgm:pt modelId="{AF1A1D9C-6C25-4AD8-AC4C-04998D61A7CD}" type="pres">
      <dgm:prSet presAssocID="{1401C236-488A-45A8-918C-D33C8230C8C8}" presName="Name0" presStyleCnt="0">
        <dgm:presLayoutVars>
          <dgm:dir/>
          <dgm:resizeHandles val="exact"/>
        </dgm:presLayoutVars>
      </dgm:prSet>
      <dgm:spPr/>
      <dgm:t>
        <a:bodyPr/>
        <a:lstStyle/>
        <a:p>
          <a:endParaRPr lang="en-US"/>
        </a:p>
      </dgm:t>
    </dgm:pt>
    <dgm:pt modelId="{92759F48-187B-464D-83DA-87F2418322BA}" type="pres">
      <dgm:prSet presAssocID="{FBDBE5C5-15BB-4C57-A3D9-1B77FF7DBA86}" presName="node" presStyleLbl="node1" presStyleIdx="0" presStyleCnt="3">
        <dgm:presLayoutVars>
          <dgm:bulletEnabled val="1"/>
        </dgm:presLayoutVars>
      </dgm:prSet>
      <dgm:spPr/>
      <dgm:t>
        <a:bodyPr/>
        <a:lstStyle/>
        <a:p>
          <a:endParaRPr lang="en-GB"/>
        </a:p>
      </dgm:t>
    </dgm:pt>
    <dgm:pt modelId="{60617BA6-8DBE-4731-A481-D2B20A92466D}" type="pres">
      <dgm:prSet presAssocID="{6EAFFF3C-A20C-4A46-8A00-B41ADEE61CE6}" presName="sibTrans" presStyleCnt="0"/>
      <dgm:spPr/>
    </dgm:pt>
    <dgm:pt modelId="{95A00633-FD05-4564-AB23-E8BA3371D3D5}" type="pres">
      <dgm:prSet presAssocID="{27A2AF49-061F-49B4-8E2E-706E296410FF}" presName="node" presStyleLbl="node1" presStyleIdx="1" presStyleCnt="3">
        <dgm:presLayoutVars>
          <dgm:bulletEnabled val="1"/>
        </dgm:presLayoutVars>
      </dgm:prSet>
      <dgm:spPr/>
      <dgm:t>
        <a:bodyPr/>
        <a:lstStyle/>
        <a:p>
          <a:endParaRPr lang="en-US"/>
        </a:p>
      </dgm:t>
    </dgm:pt>
    <dgm:pt modelId="{EF762C96-1822-41C1-9A72-E402ED77A9FA}" type="pres">
      <dgm:prSet presAssocID="{1C4FFA5B-C340-4A49-8809-24531B437B5D}" presName="sibTrans" presStyleCnt="0"/>
      <dgm:spPr/>
    </dgm:pt>
    <dgm:pt modelId="{10C3E66D-28C4-46C0-A5F0-3DC744BDEC85}" type="pres">
      <dgm:prSet presAssocID="{AED6A9EC-96DB-4F61-B72D-15E73E4C8B66}" presName="node" presStyleLbl="node1" presStyleIdx="2" presStyleCnt="3">
        <dgm:presLayoutVars>
          <dgm:bulletEnabled val="1"/>
        </dgm:presLayoutVars>
      </dgm:prSet>
      <dgm:spPr/>
      <dgm:t>
        <a:bodyPr/>
        <a:lstStyle/>
        <a:p>
          <a:endParaRPr lang="en-US"/>
        </a:p>
      </dgm:t>
    </dgm:pt>
  </dgm:ptLst>
  <dgm:cxnLst>
    <dgm:cxn modelId="{BC8EB900-A3E8-48D2-87F4-DA44E08F6FA6}" type="presOf" srcId="{AED6A9EC-96DB-4F61-B72D-15E73E4C8B66}" destId="{10C3E66D-28C4-46C0-A5F0-3DC744BDEC85}" srcOrd="0" destOrd="0" presId="urn:microsoft.com/office/officeart/2005/8/layout/hList6"/>
    <dgm:cxn modelId="{11923CE9-46C8-40E3-A2D5-67E46D4E7DD2}" type="presOf" srcId="{FBDBE5C5-15BB-4C57-A3D9-1B77FF7DBA86}" destId="{92759F48-187B-464D-83DA-87F2418322BA}" srcOrd="0" destOrd="0" presId="urn:microsoft.com/office/officeart/2005/8/layout/hList6"/>
    <dgm:cxn modelId="{B024226E-48CA-460E-8488-8B878296B9E6}" type="presOf" srcId="{27A2AF49-061F-49B4-8E2E-706E296410FF}" destId="{95A00633-FD05-4564-AB23-E8BA3371D3D5}" srcOrd="0" destOrd="0" presId="urn:microsoft.com/office/officeart/2005/8/layout/hList6"/>
    <dgm:cxn modelId="{BF5FA8A6-D3CC-4CE4-8132-D7F763CB9E7A}" type="presOf" srcId="{1401C236-488A-45A8-918C-D33C8230C8C8}" destId="{AF1A1D9C-6C25-4AD8-AC4C-04998D61A7CD}" srcOrd="0" destOrd="0" presId="urn:microsoft.com/office/officeart/2005/8/layout/hList6"/>
    <dgm:cxn modelId="{11261618-9D55-49D6-8A72-B8BE9EF26FC7}" srcId="{1401C236-488A-45A8-918C-D33C8230C8C8}" destId="{27A2AF49-061F-49B4-8E2E-706E296410FF}" srcOrd="1" destOrd="0" parTransId="{EF7460F1-996B-4EAB-A358-1CDC85499DD9}" sibTransId="{1C4FFA5B-C340-4A49-8809-24531B437B5D}"/>
    <dgm:cxn modelId="{FB626EE6-82A0-4C24-9919-02D0441BEFE0}" srcId="{1401C236-488A-45A8-918C-D33C8230C8C8}" destId="{FBDBE5C5-15BB-4C57-A3D9-1B77FF7DBA86}" srcOrd="0" destOrd="0" parTransId="{4429492C-A3BB-4DAF-BFB4-7CAFAAA1450A}" sibTransId="{6EAFFF3C-A20C-4A46-8A00-B41ADEE61CE6}"/>
    <dgm:cxn modelId="{A9C9E59C-E15D-4522-AF2E-324206058227}" srcId="{1401C236-488A-45A8-918C-D33C8230C8C8}" destId="{AED6A9EC-96DB-4F61-B72D-15E73E4C8B66}" srcOrd="2" destOrd="0" parTransId="{262A34BA-862B-449F-BE98-03A300056430}" sibTransId="{9BBAE609-527E-4E95-A888-AA824F8D7FB9}"/>
    <dgm:cxn modelId="{7E567BF5-189B-4CE3-8AEF-8722383EA328}" type="presParOf" srcId="{AF1A1D9C-6C25-4AD8-AC4C-04998D61A7CD}" destId="{92759F48-187B-464D-83DA-87F2418322BA}" srcOrd="0" destOrd="0" presId="urn:microsoft.com/office/officeart/2005/8/layout/hList6"/>
    <dgm:cxn modelId="{DA10C56A-3530-4DF6-B787-EEB5E4EB281C}" type="presParOf" srcId="{AF1A1D9C-6C25-4AD8-AC4C-04998D61A7CD}" destId="{60617BA6-8DBE-4731-A481-D2B20A92466D}" srcOrd="1" destOrd="0" presId="urn:microsoft.com/office/officeart/2005/8/layout/hList6"/>
    <dgm:cxn modelId="{583DF4CC-7BFD-41EC-8894-BD44285D53F5}" type="presParOf" srcId="{AF1A1D9C-6C25-4AD8-AC4C-04998D61A7CD}" destId="{95A00633-FD05-4564-AB23-E8BA3371D3D5}" srcOrd="2" destOrd="0" presId="urn:microsoft.com/office/officeart/2005/8/layout/hList6"/>
    <dgm:cxn modelId="{DED8C2FE-3A98-488B-92A1-B5D6EBA92FB3}" type="presParOf" srcId="{AF1A1D9C-6C25-4AD8-AC4C-04998D61A7CD}" destId="{EF762C96-1822-41C1-9A72-E402ED77A9FA}" srcOrd="3" destOrd="0" presId="urn:microsoft.com/office/officeart/2005/8/layout/hList6"/>
    <dgm:cxn modelId="{472C992F-4751-4E96-9772-556374331774}" type="presParOf" srcId="{AF1A1D9C-6C25-4AD8-AC4C-04998D61A7CD}" destId="{10C3E66D-28C4-46C0-A5F0-3DC744BDEC85}"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AFDCCE1-C6A4-431D-90CC-5F8A087A1BAC}" type="doc">
      <dgm:prSet loTypeId="urn:microsoft.com/office/officeart/2005/8/layout/process4" loCatId="list" qsTypeId="urn:microsoft.com/office/officeart/2005/8/quickstyle/simple3" qsCatId="simple" csTypeId="urn:microsoft.com/office/officeart/2005/8/colors/accent0_3" csCatId="mainScheme" phldr="1"/>
      <dgm:spPr/>
      <dgm:t>
        <a:bodyPr/>
        <a:lstStyle/>
        <a:p>
          <a:endParaRPr lang="en-GB"/>
        </a:p>
      </dgm:t>
    </dgm:pt>
    <dgm:pt modelId="{2DA52980-6A27-49BA-8B77-B697F3969B13}">
      <dgm:prSet custT="1"/>
      <dgm:spPr/>
      <dgm:t>
        <a:bodyPr/>
        <a:lstStyle/>
        <a:p>
          <a:r>
            <a:rPr lang="en-GB" sz="1400" b="0" dirty="0" smtClean="0"/>
            <a:t>Open configuration file:</a:t>
          </a:r>
        </a:p>
        <a:p>
          <a:r>
            <a:rPr lang="en-GB" sz="1400" b="0" dirty="0" smtClean="0"/>
            <a:t>\</a:t>
          </a:r>
          <a:r>
            <a:rPr lang="en-GB" sz="1400" b="0" dirty="0" err="1" smtClean="0"/>
            <a:t>global_config</a:t>
          </a:r>
          <a:r>
            <a:rPr lang="en-GB" sz="1400" b="0" dirty="0" smtClean="0"/>
            <a:t>\overrides\</a:t>
          </a:r>
          <a:r>
            <a:rPr lang="en-GB" sz="1400" b="0" dirty="0" err="1" smtClean="0"/>
            <a:t>RefinerService</a:t>
          </a:r>
          <a:r>
            <a:rPr lang="en-GB" sz="1400" b="0" dirty="0" smtClean="0"/>
            <a:t>\Transformer\</a:t>
          </a:r>
          <a:r>
            <a:rPr lang="en-GB" sz="1400" b="0" dirty="0" err="1" smtClean="0"/>
            <a:t>etc</a:t>
          </a:r>
          <a:r>
            <a:rPr lang="en-GB" sz="1400" b="0" dirty="0" smtClean="0"/>
            <a:t>\</a:t>
          </a:r>
          <a:r>
            <a:rPr lang="en-GB" sz="1400" b="0" dirty="0" err="1" smtClean="0"/>
            <a:t>refiner.properties</a:t>
          </a:r>
          <a:endParaRPr lang="en-GB" sz="1400" b="0" dirty="0" smtClean="0"/>
        </a:p>
      </dgm:t>
    </dgm:pt>
    <dgm:pt modelId="{300CCD35-DD6D-4049-AD3A-AB7E4662D177}" type="parTrans" cxnId="{717B16D0-2B4E-4A40-894C-292337A2C323}">
      <dgm:prSet/>
      <dgm:spPr/>
      <dgm:t>
        <a:bodyPr/>
        <a:lstStyle/>
        <a:p>
          <a:endParaRPr lang="en-GB"/>
        </a:p>
      </dgm:t>
    </dgm:pt>
    <dgm:pt modelId="{7C0A52F1-D64D-43D8-9A64-C357818EDE9D}" type="sibTrans" cxnId="{717B16D0-2B4E-4A40-894C-292337A2C323}">
      <dgm:prSet/>
      <dgm:spPr/>
      <dgm:t>
        <a:bodyPr/>
        <a:lstStyle/>
        <a:p>
          <a:endParaRPr lang="en-GB"/>
        </a:p>
      </dgm:t>
    </dgm:pt>
    <dgm:pt modelId="{12636DEF-DD0B-4D37-9B84-278F003553FA}">
      <dgm:prSet custT="1"/>
      <dgm:spPr/>
      <dgm:t>
        <a:bodyPr/>
        <a:lstStyle/>
        <a:p>
          <a:r>
            <a:rPr lang="en-GB" sz="1400" b="0" dirty="0" smtClean="0"/>
            <a:t>Try requesting </a:t>
          </a:r>
          <a:br>
            <a:rPr lang="en-GB" sz="1400" b="0" dirty="0" smtClean="0"/>
          </a:br>
          <a:r>
            <a:rPr lang="en-GB" sz="1400" b="1" dirty="0" smtClean="0"/>
            <a:t>/</a:t>
          </a:r>
          <a:r>
            <a:rPr lang="en-GB" sz="1400" dirty="0" smtClean="0"/>
            <a:t>FILTER/CONTAINER/FX/</a:t>
          </a:r>
          <a:r>
            <a:rPr lang="en-GB" sz="1400" dirty="0" err="1" smtClean="0"/>
            <a:t>MAJOR?sort</a:t>
          </a:r>
          <a:r>
            <a:rPr lang="en-GB" sz="1400" dirty="0" smtClean="0"/>
            <a:t>=</a:t>
          </a:r>
          <a:br>
            <a:rPr lang="en-GB" sz="1400" dirty="0" smtClean="0"/>
          </a:br>
          <a:r>
            <a:rPr lang="en-GB" sz="1400" dirty="0" err="1" smtClean="0"/>
            <a:t>InstrumentName:list:MySortList:ascending</a:t>
          </a:r>
          <a:endParaRPr lang="en-GB" sz="1400" dirty="0" smtClean="0"/>
        </a:p>
      </dgm:t>
    </dgm:pt>
    <dgm:pt modelId="{974B3A01-B907-4D18-80BD-391E6359BBC2}" type="parTrans" cxnId="{14E15470-7E91-4900-A962-0392098F8877}">
      <dgm:prSet/>
      <dgm:spPr/>
      <dgm:t>
        <a:bodyPr/>
        <a:lstStyle/>
        <a:p>
          <a:endParaRPr lang="en-GB"/>
        </a:p>
      </dgm:t>
    </dgm:pt>
    <dgm:pt modelId="{51AE4873-BB77-48FE-842D-1EA2C3E49F13}" type="sibTrans" cxnId="{14E15470-7E91-4900-A962-0392098F8877}">
      <dgm:prSet/>
      <dgm:spPr/>
      <dgm:t>
        <a:bodyPr/>
        <a:lstStyle/>
        <a:p>
          <a:endParaRPr lang="en-GB"/>
        </a:p>
      </dgm:t>
    </dgm:pt>
    <dgm:pt modelId="{1A68136E-4F7B-43B7-9AF9-8E8B0F35AAA4}">
      <dgm:prSet custT="1"/>
      <dgm:spPr/>
      <dgm:t>
        <a:bodyPr/>
        <a:lstStyle/>
        <a:p>
          <a:r>
            <a:rPr lang="en-GB" sz="1400" b="0" dirty="0" smtClean="0"/>
            <a:t>Create a </a:t>
          </a:r>
          <a:r>
            <a:rPr lang="en-GB" sz="1400" b="0" dirty="0" err="1" smtClean="0"/>
            <a:t>CustomSort</a:t>
          </a:r>
          <a:r>
            <a:rPr lang="en-GB" sz="1400" b="0" dirty="0" smtClean="0"/>
            <a:t> list called </a:t>
          </a:r>
          <a:r>
            <a:rPr lang="en-GB" sz="1400" b="0" dirty="0" err="1" smtClean="0"/>
            <a:t>MySortList</a:t>
          </a:r>
          <a:r>
            <a:rPr lang="en-GB" sz="1400" b="0" dirty="0" smtClean="0"/>
            <a:t> defining your preferred order of the instruments /CONTAINER/FX/MAJOR however you like</a:t>
          </a:r>
        </a:p>
      </dgm:t>
    </dgm:pt>
    <dgm:pt modelId="{0B3341C9-6A25-41AC-B79D-C6DE1B578FBA}" type="parTrans" cxnId="{BC0D7A35-8598-40BB-9373-29BF893EF570}">
      <dgm:prSet/>
      <dgm:spPr/>
      <dgm:t>
        <a:bodyPr/>
        <a:lstStyle/>
        <a:p>
          <a:endParaRPr lang="en-GB"/>
        </a:p>
      </dgm:t>
    </dgm:pt>
    <dgm:pt modelId="{7A80D3B9-73B8-4F93-B022-E04162B2D773}" type="sibTrans" cxnId="{BC0D7A35-8598-40BB-9373-29BF893EF570}">
      <dgm:prSet/>
      <dgm:spPr/>
      <dgm:t>
        <a:bodyPr/>
        <a:lstStyle/>
        <a:p>
          <a:endParaRPr lang="en-GB"/>
        </a:p>
      </dgm:t>
    </dgm:pt>
    <dgm:pt modelId="{95D3A656-92C6-4736-8E95-7FD1DA7F25D2}" type="pres">
      <dgm:prSet presAssocID="{DAFDCCE1-C6A4-431D-90CC-5F8A087A1BAC}" presName="Name0" presStyleCnt="0">
        <dgm:presLayoutVars>
          <dgm:dir/>
          <dgm:animLvl val="lvl"/>
          <dgm:resizeHandles val="exact"/>
        </dgm:presLayoutVars>
      </dgm:prSet>
      <dgm:spPr/>
      <dgm:t>
        <a:bodyPr/>
        <a:lstStyle/>
        <a:p>
          <a:endParaRPr lang="en-GB"/>
        </a:p>
      </dgm:t>
    </dgm:pt>
    <dgm:pt modelId="{26F9EC10-39B2-4294-9F09-C1CC12866295}" type="pres">
      <dgm:prSet presAssocID="{12636DEF-DD0B-4D37-9B84-278F003553FA}" presName="boxAndChildren" presStyleCnt="0"/>
      <dgm:spPr/>
    </dgm:pt>
    <dgm:pt modelId="{CC3FCBDB-870F-44CA-9E08-34E90EB99F4F}" type="pres">
      <dgm:prSet presAssocID="{12636DEF-DD0B-4D37-9B84-278F003553FA}" presName="parentTextBox" presStyleLbl="node1" presStyleIdx="0" presStyleCnt="3"/>
      <dgm:spPr/>
      <dgm:t>
        <a:bodyPr/>
        <a:lstStyle/>
        <a:p>
          <a:endParaRPr lang="en-GB"/>
        </a:p>
      </dgm:t>
    </dgm:pt>
    <dgm:pt modelId="{4DA7A0DF-88A0-44B2-ABA1-AEA3FB02906B}" type="pres">
      <dgm:prSet presAssocID="{7A80D3B9-73B8-4F93-B022-E04162B2D773}" presName="sp" presStyleCnt="0"/>
      <dgm:spPr/>
    </dgm:pt>
    <dgm:pt modelId="{FA1617C8-35A1-49C3-A581-769CA1711EAF}" type="pres">
      <dgm:prSet presAssocID="{1A68136E-4F7B-43B7-9AF9-8E8B0F35AAA4}" presName="arrowAndChildren" presStyleCnt="0"/>
      <dgm:spPr/>
    </dgm:pt>
    <dgm:pt modelId="{D4EE9836-CD2C-43CE-BA9A-05F9ADE62DC7}" type="pres">
      <dgm:prSet presAssocID="{1A68136E-4F7B-43B7-9AF9-8E8B0F35AAA4}" presName="parentTextArrow" presStyleLbl="node1" presStyleIdx="1" presStyleCnt="3"/>
      <dgm:spPr/>
      <dgm:t>
        <a:bodyPr/>
        <a:lstStyle/>
        <a:p>
          <a:endParaRPr lang="en-GB"/>
        </a:p>
      </dgm:t>
    </dgm:pt>
    <dgm:pt modelId="{1710FF77-15B3-45B0-BFD2-C5FF2E833258}" type="pres">
      <dgm:prSet presAssocID="{7C0A52F1-D64D-43D8-9A64-C357818EDE9D}" presName="sp" presStyleCnt="0"/>
      <dgm:spPr/>
    </dgm:pt>
    <dgm:pt modelId="{8922DBCE-4CDC-4E98-BD18-495A63619A74}" type="pres">
      <dgm:prSet presAssocID="{2DA52980-6A27-49BA-8B77-B697F3969B13}" presName="arrowAndChildren" presStyleCnt="0"/>
      <dgm:spPr/>
    </dgm:pt>
    <dgm:pt modelId="{7C659590-2083-46A6-88A1-1EE87B2B23CF}" type="pres">
      <dgm:prSet presAssocID="{2DA52980-6A27-49BA-8B77-B697F3969B13}" presName="parentTextArrow" presStyleLbl="node1" presStyleIdx="2" presStyleCnt="3"/>
      <dgm:spPr/>
      <dgm:t>
        <a:bodyPr/>
        <a:lstStyle/>
        <a:p>
          <a:endParaRPr lang="en-GB"/>
        </a:p>
      </dgm:t>
    </dgm:pt>
  </dgm:ptLst>
  <dgm:cxnLst>
    <dgm:cxn modelId="{D1890D94-0ECB-40FC-BF0C-249AF2000841}" type="presOf" srcId="{DAFDCCE1-C6A4-431D-90CC-5F8A087A1BAC}" destId="{95D3A656-92C6-4736-8E95-7FD1DA7F25D2}" srcOrd="0" destOrd="0" presId="urn:microsoft.com/office/officeart/2005/8/layout/process4"/>
    <dgm:cxn modelId="{14E15470-7E91-4900-A962-0392098F8877}" srcId="{DAFDCCE1-C6A4-431D-90CC-5F8A087A1BAC}" destId="{12636DEF-DD0B-4D37-9B84-278F003553FA}" srcOrd="2" destOrd="0" parTransId="{974B3A01-B907-4D18-80BD-391E6359BBC2}" sibTransId="{51AE4873-BB77-48FE-842D-1EA2C3E49F13}"/>
    <dgm:cxn modelId="{717B16D0-2B4E-4A40-894C-292337A2C323}" srcId="{DAFDCCE1-C6A4-431D-90CC-5F8A087A1BAC}" destId="{2DA52980-6A27-49BA-8B77-B697F3969B13}" srcOrd="0" destOrd="0" parTransId="{300CCD35-DD6D-4049-AD3A-AB7E4662D177}" sibTransId="{7C0A52F1-D64D-43D8-9A64-C357818EDE9D}"/>
    <dgm:cxn modelId="{A83FD86C-CFDA-4DDB-8858-99A85F7AEE9E}" type="presOf" srcId="{2DA52980-6A27-49BA-8B77-B697F3969B13}" destId="{7C659590-2083-46A6-88A1-1EE87B2B23CF}" srcOrd="0" destOrd="0" presId="urn:microsoft.com/office/officeart/2005/8/layout/process4"/>
    <dgm:cxn modelId="{BC0D7A35-8598-40BB-9373-29BF893EF570}" srcId="{DAFDCCE1-C6A4-431D-90CC-5F8A087A1BAC}" destId="{1A68136E-4F7B-43B7-9AF9-8E8B0F35AAA4}" srcOrd="1" destOrd="0" parTransId="{0B3341C9-6A25-41AC-B79D-C6DE1B578FBA}" sibTransId="{7A80D3B9-73B8-4F93-B022-E04162B2D773}"/>
    <dgm:cxn modelId="{18B02C04-FA24-47CB-9C4E-6DDA87CBE47B}" type="presOf" srcId="{12636DEF-DD0B-4D37-9B84-278F003553FA}" destId="{CC3FCBDB-870F-44CA-9E08-34E90EB99F4F}" srcOrd="0" destOrd="0" presId="urn:microsoft.com/office/officeart/2005/8/layout/process4"/>
    <dgm:cxn modelId="{2D3F6761-4F90-43DB-9C9C-441CF9CA91D6}" type="presOf" srcId="{1A68136E-4F7B-43B7-9AF9-8E8B0F35AAA4}" destId="{D4EE9836-CD2C-43CE-BA9A-05F9ADE62DC7}" srcOrd="0" destOrd="0" presId="urn:microsoft.com/office/officeart/2005/8/layout/process4"/>
    <dgm:cxn modelId="{75ABCCAF-D458-4FEE-8184-2BAFE2C513C0}" type="presParOf" srcId="{95D3A656-92C6-4736-8E95-7FD1DA7F25D2}" destId="{26F9EC10-39B2-4294-9F09-C1CC12866295}" srcOrd="0" destOrd="0" presId="urn:microsoft.com/office/officeart/2005/8/layout/process4"/>
    <dgm:cxn modelId="{2ADC5F7B-6D79-4935-BC83-3CD3C11F97B8}" type="presParOf" srcId="{26F9EC10-39B2-4294-9F09-C1CC12866295}" destId="{CC3FCBDB-870F-44CA-9E08-34E90EB99F4F}" srcOrd="0" destOrd="0" presId="urn:microsoft.com/office/officeart/2005/8/layout/process4"/>
    <dgm:cxn modelId="{B138290A-1826-45EE-9085-5356DE77923F}" type="presParOf" srcId="{95D3A656-92C6-4736-8E95-7FD1DA7F25D2}" destId="{4DA7A0DF-88A0-44B2-ABA1-AEA3FB02906B}" srcOrd="1" destOrd="0" presId="urn:microsoft.com/office/officeart/2005/8/layout/process4"/>
    <dgm:cxn modelId="{BC70C01F-A85A-4A84-B4BF-F8944D79199C}" type="presParOf" srcId="{95D3A656-92C6-4736-8E95-7FD1DA7F25D2}" destId="{FA1617C8-35A1-49C3-A581-769CA1711EAF}" srcOrd="2" destOrd="0" presId="urn:microsoft.com/office/officeart/2005/8/layout/process4"/>
    <dgm:cxn modelId="{56857375-00B4-4FE6-B1CA-69FBA8ABEEA2}" type="presParOf" srcId="{FA1617C8-35A1-49C3-A581-769CA1711EAF}" destId="{D4EE9836-CD2C-43CE-BA9A-05F9ADE62DC7}" srcOrd="0" destOrd="0" presId="urn:microsoft.com/office/officeart/2005/8/layout/process4"/>
    <dgm:cxn modelId="{B63AEE41-AB54-42A7-A025-69EBFAE3CFFC}" type="presParOf" srcId="{95D3A656-92C6-4736-8E95-7FD1DA7F25D2}" destId="{1710FF77-15B3-45B0-BFD2-C5FF2E833258}" srcOrd="3" destOrd="0" presId="urn:microsoft.com/office/officeart/2005/8/layout/process4"/>
    <dgm:cxn modelId="{780F884F-6684-49E8-B46A-7AE5A6075D7C}" type="presParOf" srcId="{95D3A656-92C6-4736-8E95-7FD1DA7F25D2}" destId="{8922DBCE-4CDC-4E98-BD18-495A63619A74}" srcOrd="4" destOrd="0" presId="urn:microsoft.com/office/officeart/2005/8/layout/process4"/>
    <dgm:cxn modelId="{C6AB5CB2-2DBD-47A2-81EF-3EF60A41A0C9}" type="presParOf" srcId="{8922DBCE-4CDC-4E98-BD18-495A63619A74}" destId="{7C659590-2083-46A6-88A1-1EE87B2B23CF}"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4F88EA-C152-4230-9A57-FA7CBF0AF8B2}" type="doc">
      <dgm:prSet loTypeId="urn:microsoft.com/office/officeart/2005/8/layout/vProcess5" loCatId="process" qsTypeId="urn:microsoft.com/office/officeart/2005/8/quickstyle/simple3" qsCatId="simple" csTypeId="urn:microsoft.com/office/officeart/2005/8/colors/accent0_3" csCatId="mainScheme" phldr="1"/>
      <dgm:spPr/>
      <dgm:t>
        <a:bodyPr/>
        <a:lstStyle/>
        <a:p>
          <a:endParaRPr lang="en-GB"/>
        </a:p>
      </dgm:t>
    </dgm:pt>
    <dgm:pt modelId="{F77BD38B-8690-4174-B414-696D50433D15}">
      <dgm:prSet phldrT="[Text]" custT="1"/>
      <dgm:spPr/>
      <dgm:t>
        <a:bodyPr/>
        <a:lstStyle/>
        <a:p>
          <a:r>
            <a:rPr lang="en-GB" sz="2000" dirty="0" smtClean="0"/>
            <a:t>Multiple filter requests to Liberator are single requests to the transformer</a:t>
          </a:r>
          <a:endParaRPr lang="en-GB" sz="2000" dirty="0"/>
        </a:p>
      </dgm:t>
    </dgm:pt>
    <dgm:pt modelId="{7A4F0571-EB8D-4F8A-B3B3-5328C0BA2820}" type="parTrans" cxnId="{4524CE89-513B-474E-B5CD-A9EC533E84A9}">
      <dgm:prSet/>
      <dgm:spPr/>
      <dgm:t>
        <a:bodyPr/>
        <a:lstStyle/>
        <a:p>
          <a:endParaRPr lang="en-GB"/>
        </a:p>
      </dgm:t>
    </dgm:pt>
    <dgm:pt modelId="{8438C53D-D2C7-49CB-AEB1-F4A6D6C341C7}" type="sibTrans" cxnId="{4524CE89-513B-474E-B5CD-A9EC533E84A9}">
      <dgm:prSet>
        <dgm:style>
          <a:lnRef idx="1">
            <a:schemeClr val="accent1"/>
          </a:lnRef>
          <a:fillRef idx="2">
            <a:schemeClr val="accent1"/>
          </a:fillRef>
          <a:effectRef idx="1">
            <a:schemeClr val="accent1"/>
          </a:effectRef>
          <a:fontRef idx="minor">
            <a:schemeClr val="dk1"/>
          </a:fontRef>
        </dgm:style>
      </dgm:prSet>
      <dgm:spPr>
        <a:solidFill>
          <a:schemeClr val="tx2">
            <a:lumMod val="20000"/>
            <a:lumOff val="80000"/>
          </a:schemeClr>
        </a:solidFill>
        <a:ln>
          <a:solidFill>
            <a:schemeClr val="bg1">
              <a:lumMod val="75000"/>
            </a:schemeClr>
          </a:solidFill>
        </a:ln>
      </dgm:spPr>
      <dgm:t>
        <a:bodyPr/>
        <a:lstStyle/>
        <a:p>
          <a:endParaRPr lang="en-GB"/>
        </a:p>
      </dgm:t>
    </dgm:pt>
    <dgm:pt modelId="{4F550215-2936-4060-B288-8E549E9D107F}">
      <dgm:prSet custT="1"/>
      <dgm:spPr/>
      <dgm:t>
        <a:bodyPr/>
        <a:lstStyle/>
        <a:p>
          <a:r>
            <a:rPr lang="en-GB" sz="2000" dirty="0" smtClean="0"/>
            <a:t>If there are multiple filters on the same ‘underlying container’ it will be shared.</a:t>
          </a:r>
          <a:endParaRPr lang="en-GB" sz="2000" dirty="0"/>
        </a:p>
      </dgm:t>
    </dgm:pt>
    <dgm:pt modelId="{B01AD400-5626-4185-B80E-C46823DAA867}" type="parTrans" cxnId="{D5EC3D80-6E9B-484D-BF97-CAD2F7B13F93}">
      <dgm:prSet/>
      <dgm:spPr/>
      <dgm:t>
        <a:bodyPr/>
        <a:lstStyle/>
        <a:p>
          <a:endParaRPr lang="en-GB"/>
        </a:p>
      </dgm:t>
    </dgm:pt>
    <dgm:pt modelId="{8F9AB54B-029A-4B34-8F1C-E532113E7DF8}" type="sibTrans" cxnId="{D5EC3D80-6E9B-484D-BF97-CAD2F7B13F93}">
      <dgm:prSet>
        <dgm:style>
          <a:lnRef idx="1">
            <a:schemeClr val="accent1"/>
          </a:lnRef>
          <a:fillRef idx="2">
            <a:schemeClr val="accent1"/>
          </a:fillRef>
          <a:effectRef idx="1">
            <a:schemeClr val="accent1"/>
          </a:effectRef>
          <a:fontRef idx="minor">
            <a:schemeClr val="dk1"/>
          </a:fontRef>
        </dgm:style>
      </dgm:prSet>
      <dgm:spPr/>
      <dgm:t>
        <a:bodyPr/>
        <a:lstStyle/>
        <a:p>
          <a:endParaRPr lang="en-GB"/>
        </a:p>
      </dgm:t>
    </dgm:pt>
    <dgm:pt modelId="{6B44DCD0-EFE1-44BF-B405-47C1E259A4D0}" type="pres">
      <dgm:prSet presAssocID="{7F4F88EA-C152-4230-9A57-FA7CBF0AF8B2}" presName="outerComposite" presStyleCnt="0">
        <dgm:presLayoutVars>
          <dgm:chMax val="5"/>
          <dgm:dir/>
          <dgm:resizeHandles val="exact"/>
        </dgm:presLayoutVars>
      </dgm:prSet>
      <dgm:spPr/>
      <dgm:t>
        <a:bodyPr/>
        <a:lstStyle/>
        <a:p>
          <a:endParaRPr lang="en-US"/>
        </a:p>
      </dgm:t>
    </dgm:pt>
    <dgm:pt modelId="{8B2EA99D-B706-4DE8-9EFA-C450E121D02C}" type="pres">
      <dgm:prSet presAssocID="{7F4F88EA-C152-4230-9A57-FA7CBF0AF8B2}" presName="dummyMaxCanvas" presStyleCnt="0">
        <dgm:presLayoutVars/>
      </dgm:prSet>
      <dgm:spPr/>
      <dgm:t>
        <a:bodyPr/>
        <a:lstStyle/>
        <a:p>
          <a:endParaRPr lang="en-GB"/>
        </a:p>
      </dgm:t>
    </dgm:pt>
    <dgm:pt modelId="{6A606025-13CA-254B-8BA6-F09499A77FB5}" type="pres">
      <dgm:prSet presAssocID="{7F4F88EA-C152-4230-9A57-FA7CBF0AF8B2}" presName="TwoNodes_1" presStyleLbl="node1" presStyleIdx="0" presStyleCnt="2">
        <dgm:presLayoutVars>
          <dgm:bulletEnabled val="1"/>
        </dgm:presLayoutVars>
      </dgm:prSet>
      <dgm:spPr/>
      <dgm:t>
        <a:bodyPr/>
        <a:lstStyle/>
        <a:p>
          <a:endParaRPr lang="en-US"/>
        </a:p>
      </dgm:t>
    </dgm:pt>
    <dgm:pt modelId="{677BB0C1-322D-5844-B780-B05CA3277B1F}" type="pres">
      <dgm:prSet presAssocID="{7F4F88EA-C152-4230-9A57-FA7CBF0AF8B2}" presName="TwoNodes_2" presStyleLbl="node1" presStyleIdx="1" presStyleCnt="2">
        <dgm:presLayoutVars>
          <dgm:bulletEnabled val="1"/>
        </dgm:presLayoutVars>
      </dgm:prSet>
      <dgm:spPr/>
      <dgm:t>
        <a:bodyPr/>
        <a:lstStyle/>
        <a:p>
          <a:endParaRPr lang="en-US"/>
        </a:p>
      </dgm:t>
    </dgm:pt>
    <dgm:pt modelId="{AFF27672-B137-7F43-B7CC-8AD32636FCC1}" type="pres">
      <dgm:prSet presAssocID="{7F4F88EA-C152-4230-9A57-FA7CBF0AF8B2}" presName="TwoConn_1-2" presStyleLbl="fgAccFollowNode1" presStyleIdx="0" presStyleCnt="1">
        <dgm:presLayoutVars>
          <dgm:bulletEnabled val="1"/>
        </dgm:presLayoutVars>
      </dgm:prSet>
      <dgm:spPr/>
      <dgm:t>
        <a:bodyPr/>
        <a:lstStyle/>
        <a:p>
          <a:endParaRPr lang="en-US"/>
        </a:p>
      </dgm:t>
    </dgm:pt>
    <dgm:pt modelId="{A800788E-6034-2347-A536-F9DAE4062751}" type="pres">
      <dgm:prSet presAssocID="{7F4F88EA-C152-4230-9A57-FA7CBF0AF8B2}" presName="TwoNodes_1_text" presStyleLbl="node1" presStyleIdx="1" presStyleCnt="2">
        <dgm:presLayoutVars>
          <dgm:bulletEnabled val="1"/>
        </dgm:presLayoutVars>
      </dgm:prSet>
      <dgm:spPr/>
      <dgm:t>
        <a:bodyPr/>
        <a:lstStyle/>
        <a:p>
          <a:endParaRPr lang="en-US"/>
        </a:p>
      </dgm:t>
    </dgm:pt>
    <dgm:pt modelId="{FEBE371F-B6B6-1247-8A10-781D1891897B}" type="pres">
      <dgm:prSet presAssocID="{7F4F88EA-C152-4230-9A57-FA7CBF0AF8B2}" presName="TwoNodes_2_text" presStyleLbl="node1" presStyleIdx="1" presStyleCnt="2">
        <dgm:presLayoutVars>
          <dgm:bulletEnabled val="1"/>
        </dgm:presLayoutVars>
      </dgm:prSet>
      <dgm:spPr/>
      <dgm:t>
        <a:bodyPr/>
        <a:lstStyle/>
        <a:p>
          <a:endParaRPr lang="en-US"/>
        </a:p>
      </dgm:t>
    </dgm:pt>
  </dgm:ptLst>
  <dgm:cxnLst>
    <dgm:cxn modelId="{D5EC3D80-6E9B-484D-BF97-CAD2F7B13F93}" srcId="{7F4F88EA-C152-4230-9A57-FA7CBF0AF8B2}" destId="{4F550215-2936-4060-B288-8E549E9D107F}" srcOrd="1" destOrd="0" parTransId="{B01AD400-5626-4185-B80E-C46823DAA867}" sibTransId="{8F9AB54B-029A-4B34-8F1C-E532113E7DF8}"/>
    <dgm:cxn modelId="{609CC430-6048-48D3-9335-D663C730D568}" type="presOf" srcId="{F77BD38B-8690-4174-B414-696D50433D15}" destId="{6A606025-13CA-254B-8BA6-F09499A77FB5}" srcOrd="0" destOrd="0" presId="urn:microsoft.com/office/officeart/2005/8/layout/vProcess5"/>
    <dgm:cxn modelId="{64A80C37-000E-4650-8F94-540273E43E0C}" type="presOf" srcId="{F77BD38B-8690-4174-B414-696D50433D15}" destId="{A800788E-6034-2347-A536-F9DAE4062751}" srcOrd="1" destOrd="0" presId="urn:microsoft.com/office/officeart/2005/8/layout/vProcess5"/>
    <dgm:cxn modelId="{23D31FE8-2EA0-4562-9E07-D0276DCC40FE}" type="presOf" srcId="{8438C53D-D2C7-49CB-AEB1-F4A6D6C341C7}" destId="{AFF27672-B137-7F43-B7CC-8AD32636FCC1}" srcOrd="0" destOrd="0" presId="urn:microsoft.com/office/officeart/2005/8/layout/vProcess5"/>
    <dgm:cxn modelId="{CCDF8382-D332-4B29-A4E6-39E053DC9661}" type="presOf" srcId="{7F4F88EA-C152-4230-9A57-FA7CBF0AF8B2}" destId="{6B44DCD0-EFE1-44BF-B405-47C1E259A4D0}" srcOrd="0" destOrd="0" presId="urn:microsoft.com/office/officeart/2005/8/layout/vProcess5"/>
    <dgm:cxn modelId="{4524CE89-513B-474E-B5CD-A9EC533E84A9}" srcId="{7F4F88EA-C152-4230-9A57-FA7CBF0AF8B2}" destId="{F77BD38B-8690-4174-B414-696D50433D15}" srcOrd="0" destOrd="0" parTransId="{7A4F0571-EB8D-4F8A-B3B3-5328C0BA2820}" sibTransId="{8438C53D-D2C7-49CB-AEB1-F4A6D6C341C7}"/>
    <dgm:cxn modelId="{3CC63C78-4AAC-45A8-B1AC-B292E4940E23}" type="presOf" srcId="{4F550215-2936-4060-B288-8E549E9D107F}" destId="{FEBE371F-B6B6-1247-8A10-781D1891897B}" srcOrd="1" destOrd="0" presId="urn:microsoft.com/office/officeart/2005/8/layout/vProcess5"/>
    <dgm:cxn modelId="{C8BA80FC-D2D3-4809-AD9A-88758241BDAA}" type="presOf" srcId="{4F550215-2936-4060-B288-8E549E9D107F}" destId="{677BB0C1-322D-5844-B780-B05CA3277B1F}" srcOrd="0" destOrd="0" presId="urn:microsoft.com/office/officeart/2005/8/layout/vProcess5"/>
    <dgm:cxn modelId="{389AF3EA-B259-46AD-B9AA-031473692902}" type="presParOf" srcId="{6B44DCD0-EFE1-44BF-B405-47C1E259A4D0}" destId="{8B2EA99D-B706-4DE8-9EFA-C450E121D02C}" srcOrd="0" destOrd="0" presId="urn:microsoft.com/office/officeart/2005/8/layout/vProcess5"/>
    <dgm:cxn modelId="{103F762F-9D57-4478-9270-BE63749C4304}" type="presParOf" srcId="{6B44DCD0-EFE1-44BF-B405-47C1E259A4D0}" destId="{6A606025-13CA-254B-8BA6-F09499A77FB5}" srcOrd="1" destOrd="0" presId="urn:microsoft.com/office/officeart/2005/8/layout/vProcess5"/>
    <dgm:cxn modelId="{CAF32EF1-4758-4530-AEC2-B8C1463BA0B9}" type="presParOf" srcId="{6B44DCD0-EFE1-44BF-B405-47C1E259A4D0}" destId="{677BB0C1-322D-5844-B780-B05CA3277B1F}" srcOrd="2" destOrd="0" presId="urn:microsoft.com/office/officeart/2005/8/layout/vProcess5"/>
    <dgm:cxn modelId="{3C4E2E4A-EAED-493A-82F2-1D381772EFB0}" type="presParOf" srcId="{6B44DCD0-EFE1-44BF-B405-47C1E259A4D0}" destId="{AFF27672-B137-7F43-B7CC-8AD32636FCC1}" srcOrd="3" destOrd="0" presId="urn:microsoft.com/office/officeart/2005/8/layout/vProcess5"/>
    <dgm:cxn modelId="{29D4BB4F-056A-41CF-9FD0-D7B4DFE1AF0F}" type="presParOf" srcId="{6B44DCD0-EFE1-44BF-B405-47C1E259A4D0}" destId="{A800788E-6034-2347-A536-F9DAE4062751}" srcOrd="4" destOrd="0" presId="urn:microsoft.com/office/officeart/2005/8/layout/vProcess5"/>
    <dgm:cxn modelId="{866157A3-4712-4C65-966F-F36F00C68F7B}" type="presParOf" srcId="{6B44DCD0-EFE1-44BF-B405-47C1E259A4D0}" destId="{FEBE371F-B6B6-1247-8A10-781D1891897B}"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C43A7AA-6768-4DA0-B914-B97EA0B30DB0}" type="doc">
      <dgm:prSet loTypeId="urn:microsoft.com/office/officeart/2005/8/layout/default" loCatId="list" qsTypeId="urn:microsoft.com/office/officeart/2005/8/quickstyle/simple3" qsCatId="simple" csTypeId="urn:microsoft.com/office/officeart/2005/8/colors/accent0_3" csCatId="mainScheme" phldr="1"/>
      <dgm:spPr/>
      <dgm:t>
        <a:bodyPr/>
        <a:lstStyle/>
        <a:p>
          <a:endParaRPr lang="en-GB"/>
        </a:p>
      </dgm:t>
    </dgm:pt>
    <dgm:pt modelId="{BA958AB6-AA35-4095-ABB3-54DBE5A69BE2}">
      <dgm:prSet phldrT="[Text]" custT="1"/>
      <dgm:spPr/>
      <dgm:t>
        <a:bodyPr/>
        <a:lstStyle/>
        <a:p>
          <a:r>
            <a:rPr lang="en-GB" sz="1400" b="1" dirty="0" smtClean="0"/>
            <a:t>You should performance test your actual usage.</a:t>
          </a:r>
          <a:endParaRPr lang="en-GB" sz="1400" b="1" dirty="0"/>
        </a:p>
      </dgm:t>
    </dgm:pt>
    <dgm:pt modelId="{1481ACE1-7227-4F97-AB20-1C805B59913D}" type="parTrans" cxnId="{89F6C7B3-3938-4081-B2A3-A1D7FB06269C}">
      <dgm:prSet/>
      <dgm:spPr/>
      <dgm:t>
        <a:bodyPr/>
        <a:lstStyle/>
        <a:p>
          <a:endParaRPr lang="en-GB" sz="1400" b="1"/>
        </a:p>
      </dgm:t>
    </dgm:pt>
    <dgm:pt modelId="{F01DF27B-F7D4-45D3-BE8F-D6718AB5046A}" type="sibTrans" cxnId="{89F6C7B3-3938-4081-B2A3-A1D7FB06269C}">
      <dgm:prSet/>
      <dgm:spPr/>
      <dgm:t>
        <a:bodyPr/>
        <a:lstStyle/>
        <a:p>
          <a:endParaRPr lang="en-GB" sz="1400" b="1"/>
        </a:p>
      </dgm:t>
    </dgm:pt>
    <dgm:pt modelId="{EF157C19-02C7-4853-9828-38AAE9E904BA}">
      <dgm:prSet custT="1"/>
      <dgm:spPr/>
      <dgm:t>
        <a:bodyPr/>
        <a:lstStyle/>
        <a:p>
          <a:r>
            <a:rPr lang="en-GB" sz="1400" b="1" dirty="0" smtClean="0"/>
            <a:t>All searches are ‘live’</a:t>
          </a:r>
        </a:p>
      </dgm:t>
    </dgm:pt>
    <dgm:pt modelId="{F9DECFEA-063E-41FE-94BA-262E2C932B37}" type="parTrans" cxnId="{7D051D39-D002-4970-BEDD-879079685CEC}">
      <dgm:prSet/>
      <dgm:spPr/>
      <dgm:t>
        <a:bodyPr/>
        <a:lstStyle/>
        <a:p>
          <a:endParaRPr lang="en-GB" sz="1400" b="1"/>
        </a:p>
      </dgm:t>
    </dgm:pt>
    <dgm:pt modelId="{247391B3-01BB-45D9-BB0B-8A1464375693}" type="sibTrans" cxnId="{7D051D39-D002-4970-BEDD-879079685CEC}">
      <dgm:prSet/>
      <dgm:spPr/>
      <dgm:t>
        <a:bodyPr/>
        <a:lstStyle/>
        <a:p>
          <a:endParaRPr lang="en-GB" sz="1400" b="1"/>
        </a:p>
      </dgm:t>
    </dgm:pt>
    <dgm:pt modelId="{C584BEED-6847-4880-9661-B5EF40B24A05}">
      <dgm:prSet custT="1"/>
      <dgm:spPr/>
      <dgm:t>
        <a:bodyPr/>
        <a:lstStyle/>
        <a:p>
          <a:r>
            <a:rPr lang="en-GB" sz="1400" b="1" dirty="0" smtClean="0"/>
            <a:t>Refiner scales linearly with the number of cores</a:t>
          </a:r>
          <a:endParaRPr lang="en-GB" sz="1400" b="1" dirty="0"/>
        </a:p>
      </dgm:t>
    </dgm:pt>
    <dgm:pt modelId="{32DA47D7-E9B3-4AAD-8928-C294CF850B4C}" type="parTrans" cxnId="{50EA4B23-5318-4CBB-B6A7-CEF1A6801C64}">
      <dgm:prSet/>
      <dgm:spPr/>
      <dgm:t>
        <a:bodyPr/>
        <a:lstStyle/>
        <a:p>
          <a:endParaRPr lang="en-GB" sz="1400" b="1"/>
        </a:p>
      </dgm:t>
    </dgm:pt>
    <dgm:pt modelId="{419D38F6-E118-4C8F-99DF-855DA14ACF4C}" type="sibTrans" cxnId="{50EA4B23-5318-4CBB-B6A7-CEF1A6801C64}">
      <dgm:prSet/>
      <dgm:spPr/>
      <dgm:t>
        <a:bodyPr/>
        <a:lstStyle/>
        <a:p>
          <a:endParaRPr lang="en-GB" sz="1400" b="1"/>
        </a:p>
      </dgm:t>
    </dgm:pt>
    <dgm:pt modelId="{4C698835-AE8D-4C70-95E5-7DF0C7D6F568}">
      <dgm:prSet custT="1"/>
      <dgm:spPr/>
      <dgm:t>
        <a:bodyPr/>
        <a:lstStyle/>
        <a:p>
          <a:r>
            <a:rPr lang="en-GB" sz="1400" b="1" dirty="0" smtClean="0"/>
            <a:t>The sorting algorithm is incremental</a:t>
          </a:r>
          <a:endParaRPr lang="en-GB" sz="1400" b="1" dirty="0"/>
        </a:p>
      </dgm:t>
    </dgm:pt>
    <dgm:pt modelId="{A04F64F3-FDC9-48AA-9F6D-1A7EA8B34F56}" type="parTrans" cxnId="{32033240-9D83-4AE3-BEC7-C24914D49BE3}">
      <dgm:prSet/>
      <dgm:spPr/>
      <dgm:t>
        <a:bodyPr/>
        <a:lstStyle/>
        <a:p>
          <a:endParaRPr lang="en-GB" sz="1400" b="1"/>
        </a:p>
      </dgm:t>
    </dgm:pt>
    <dgm:pt modelId="{E9E88BCF-C887-4DEA-AC74-18F3576B3ECD}" type="sibTrans" cxnId="{32033240-9D83-4AE3-BEC7-C24914D49BE3}">
      <dgm:prSet/>
      <dgm:spPr/>
      <dgm:t>
        <a:bodyPr/>
        <a:lstStyle/>
        <a:p>
          <a:endParaRPr lang="en-GB" sz="1400" b="1"/>
        </a:p>
      </dgm:t>
    </dgm:pt>
    <dgm:pt modelId="{5E993E2D-9AD9-42AF-9B74-801CC0E81E21}" type="pres">
      <dgm:prSet presAssocID="{BC43A7AA-6768-4DA0-B914-B97EA0B30DB0}" presName="diagram" presStyleCnt="0">
        <dgm:presLayoutVars>
          <dgm:dir/>
          <dgm:resizeHandles val="exact"/>
        </dgm:presLayoutVars>
      </dgm:prSet>
      <dgm:spPr/>
      <dgm:t>
        <a:bodyPr/>
        <a:lstStyle/>
        <a:p>
          <a:endParaRPr lang="en-US"/>
        </a:p>
      </dgm:t>
    </dgm:pt>
    <dgm:pt modelId="{F7626567-6DFD-4FCD-AC38-0965F5A2B243}" type="pres">
      <dgm:prSet presAssocID="{BA958AB6-AA35-4095-ABB3-54DBE5A69BE2}" presName="node" presStyleLbl="node1" presStyleIdx="0" presStyleCnt="4" custLinFactX="10265" custLinFactNeighborX="100000" custLinFactNeighborY="-119">
        <dgm:presLayoutVars>
          <dgm:bulletEnabled val="1"/>
        </dgm:presLayoutVars>
      </dgm:prSet>
      <dgm:spPr/>
      <dgm:t>
        <a:bodyPr/>
        <a:lstStyle/>
        <a:p>
          <a:endParaRPr lang="en-GB"/>
        </a:p>
      </dgm:t>
    </dgm:pt>
    <dgm:pt modelId="{F12F4B8A-0B7D-4ABF-AFD4-61CD5E31ACD7}" type="pres">
      <dgm:prSet presAssocID="{F01DF27B-F7D4-45D3-BE8F-D6718AB5046A}" presName="sibTrans" presStyleCnt="0"/>
      <dgm:spPr/>
    </dgm:pt>
    <dgm:pt modelId="{08DDD9B9-29BF-4165-85C1-091BDAC68EE0}" type="pres">
      <dgm:prSet presAssocID="{EF157C19-02C7-4853-9828-38AAE9E904BA}" presName="node" presStyleLbl="node1" presStyleIdx="1" presStyleCnt="4" custLinFactX="-10161" custLinFactNeighborX="-100000" custLinFactNeighborY="-2239">
        <dgm:presLayoutVars>
          <dgm:bulletEnabled val="1"/>
        </dgm:presLayoutVars>
      </dgm:prSet>
      <dgm:spPr/>
      <dgm:t>
        <a:bodyPr/>
        <a:lstStyle/>
        <a:p>
          <a:endParaRPr lang="en-US"/>
        </a:p>
      </dgm:t>
    </dgm:pt>
    <dgm:pt modelId="{32653850-B33F-45B8-89DF-04A9C52C836D}" type="pres">
      <dgm:prSet presAssocID="{247391B3-01BB-45D9-BB0B-8A1464375693}" presName="sibTrans" presStyleCnt="0"/>
      <dgm:spPr/>
    </dgm:pt>
    <dgm:pt modelId="{EE25722D-156F-4C48-AB25-8E44D120A215}" type="pres">
      <dgm:prSet presAssocID="{C584BEED-6847-4880-9661-B5EF40B24A05}" presName="node" presStyleLbl="node1" presStyleIdx="2" presStyleCnt="4">
        <dgm:presLayoutVars>
          <dgm:bulletEnabled val="1"/>
        </dgm:presLayoutVars>
      </dgm:prSet>
      <dgm:spPr/>
      <dgm:t>
        <a:bodyPr/>
        <a:lstStyle/>
        <a:p>
          <a:endParaRPr lang="en-US"/>
        </a:p>
      </dgm:t>
    </dgm:pt>
    <dgm:pt modelId="{1F518163-40AE-419E-8786-33D53BD68750}" type="pres">
      <dgm:prSet presAssocID="{419D38F6-E118-4C8F-99DF-855DA14ACF4C}" presName="sibTrans" presStyleCnt="0"/>
      <dgm:spPr/>
    </dgm:pt>
    <dgm:pt modelId="{BB453F0B-0866-4AA5-8011-24E1ED056A9D}" type="pres">
      <dgm:prSet presAssocID="{4C698835-AE8D-4C70-95E5-7DF0C7D6F568}" presName="node" presStyleLbl="node1" presStyleIdx="3" presStyleCnt="4">
        <dgm:presLayoutVars>
          <dgm:bulletEnabled val="1"/>
        </dgm:presLayoutVars>
      </dgm:prSet>
      <dgm:spPr/>
      <dgm:t>
        <a:bodyPr/>
        <a:lstStyle/>
        <a:p>
          <a:endParaRPr lang="en-US"/>
        </a:p>
      </dgm:t>
    </dgm:pt>
  </dgm:ptLst>
  <dgm:cxnLst>
    <dgm:cxn modelId="{50EA4B23-5318-4CBB-B6A7-CEF1A6801C64}" srcId="{BC43A7AA-6768-4DA0-B914-B97EA0B30DB0}" destId="{C584BEED-6847-4880-9661-B5EF40B24A05}" srcOrd="2" destOrd="0" parTransId="{32DA47D7-E9B3-4AAD-8928-C294CF850B4C}" sibTransId="{419D38F6-E118-4C8F-99DF-855DA14ACF4C}"/>
    <dgm:cxn modelId="{89F6C7B3-3938-4081-B2A3-A1D7FB06269C}" srcId="{BC43A7AA-6768-4DA0-B914-B97EA0B30DB0}" destId="{BA958AB6-AA35-4095-ABB3-54DBE5A69BE2}" srcOrd="0" destOrd="0" parTransId="{1481ACE1-7227-4F97-AB20-1C805B59913D}" sibTransId="{F01DF27B-F7D4-45D3-BE8F-D6718AB5046A}"/>
    <dgm:cxn modelId="{7D051D39-D002-4970-BEDD-879079685CEC}" srcId="{BC43A7AA-6768-4DA0-B914-B97EA0B30DB0}" destId="{EF157C19-02C7-4853-9828-38AAE9E904BA}" srcOrd="1" destOrd="0" parTransId="{F9DECFEA-063E-41FE-94BA-262E2C932B37}" sibTransId="{247391B3-01BB-45D9-BB0B-8A1464375693}"/>
    <dgm:cxn modelId="{213ED5CC-FFB4-448D-8095-77C704BEC6DD}" type="presOf" srcId="{4C698835-AE8D-4C70-95E5-7DF0C7D6F568}" destId="{BB453F0B-0866-4AA5-8011-24E1ED056A9D}" srcOrd="0" destOrd="0" presId="urn:microsoft.com/office/officeart/2005/8/layout/default"/>
    <dgm:cxn modelId="{32033240-9D83-4AE3-BEC7-C24914D49BE3}" srcId="{BC43A7AA-6768-4DA0-B914-B97EA0B30DB0}" destId="{4C698835-AE8D-4C70-95E5-7DF0C7D6F568}" srcOrd="3" destOrd="0" parTransId="{A04F64F3-FDC9-48AA-9F6D-1A7EA8B34F56}" sibTransId="{E9E88BCF-C887-4DEA-AC74-18F3576B3ECD}"/>
    <dgm:cxn modelId="{6D822D41-43B4-4289-BC0D-419686B2ED0D}" type="presOf" srcId="{BA958AB6-AA35-4095-ABB3-54DBE5A69BE2}" destId="{F7626567-6DFD-4FCD-AC38-0965F5A2B243}" srcOrd="0" destOrd="0" presId="urn:microsoft.com/office/officeart/2005/8/layout/default"/>
    <dgm:cxn modelId="{31052314-EA8B-4C4E-BA5A-20776C8FA2D8}" type="presOf" srcId="{BC43A7AA-6768-4DA0-B914-B97EA0B30DB0}" destId="{5E993E2D-9AD9-42AF-9B74-801CC0E81E21}" srcOrd="0" destOrd="0" presId="urn:microsoft.com/office/officeart/2005/8/layout/default"/>
    <dgm:cxn modelId="{DB22B5C4-487D-4040-902A-B51B4795FC78}" type="presOf" srcId="{EF157C19-02C7-4853-9828-38AAE9E904BA}" destId="{08DDD9B9-29BF-4165-85C1-091BDAC68EE0}" srcOrd="0" destOrd="0" presId="urn:microsoft.com/office/officeart/2005/8/layout/default"/>
    <dgm:cxn modelId="{579E65CF-C0AF-47CB-9154-2E5E3ECEB108}" type="presOf" srcId="{C584BEED-6847-4880-9661-B5EF40B24A05}" destId="{EE25722D-156F-4C48-AB25-8E44D120A215}" srcOrd="0" destOrd="0" presId="urn:microsoft.com/office/officeart/2005/8/layout/default"/>
    <dgm:cxn modelId="{2ACD67E9-0027-4C97-8CE8-3E9C84667DBE}" type="presParOf" srcId="{5E993E2D-9AD9-42AF-9B74-801CC0E81E21}" destId="{F7626567-6DFD-4FCD-AC38-0965F5A2B243}" srcOrd="0" destOrd="0" presId="urn:microsoft.com/office/officeart/2005/8/layout/default"/>
    <dgm:cxn modelId="{5AD77090-3FF8-4CCD-91D8-52D9D6C7BBB3}" type="presParOf" srcId="{5E993E2D-9AD9-42AF-9B74-801CC0E81E21}" destId="{F12F4B8A-0B7D-4ABF-AFD4-61CD5E31ACD7}" srcOrd="1" destOrd="0" presId="urn:microsoft.com/office/officeart/2005/8/layout/default"/>
    <dgm:cxn modelId="{8107A5C4-514F-4DFF-AF16-1051DA9E399B}" type="presParOf" srcId="{5E993E2D-9AD9-42AF-9B74-801CC0E81E21}" destId="{08DDD9B9-29BF-4165-85C1-091BDAC68EE0}" srcOrd="2" destOrd="0" presId="urn:microsoft.com/office/officeart/2005/8/layout/default"/>
    <dgm:cxn modelId="{FE9B53B1-9D5F-48D8-8774-424B3BA9D562}" type="presParOf" srcId="{5E993E2D-9AD9-42AF-9B74-801CC0E81E21}" destId="{32653850-B33F-45B8-89DF-04A9C52C836D}" srcOrd="3" destOrd="0" presId="urn:microsoft.com/office/officeart/2005/8/layout/default"/>
    <dgm:cxn modelId="{82742291-45A8-4A6A-B18C-E10BFCF13A65}" type="presParOf" srcId="{5E993E2D-9AD9-42AF-9B74-801CC0E81E21}" destId="{EE25722D-156F-4C48-AB25-8E44D120A215}" srcOrd="4" destOrd="0" presId="urn:microsoft.com/office/officeart/2005/8/layout/default"/>
    <dgm:cxn modelId="{5530204B-A927-4F48-8E70-A4AFE0A50C73}" type="presParOf" srcId="{5E993E2D-9AD9-42AF-9B74-801CC0E81E21}" destId="{1F518163-40AE-419E-8786-33D53BD68750}" srcOrd="5" destOrd="0" presId="urn:microsoft.com/office/officeart/2005/8/layout/default"/>
    <dgm:cxn modelId="{3FE4928C-806F-4187-A6B7-E4326A585798}" type="presParOf" srcId="{5E993E2D-9AD9-42AF-9B74-801CC0E81E21}" destId="{BB453F0B-0866-4AA5-8011-24E1ED056A9D}"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62EB9BA-9648-4CAD-90FB-B324BC6C4762}" type="doc">
      <dgm:prSet loTypeId="urn:microsoft.com/office/officeart/2005/8/layout/vProcess5" loCatId="process" qsTypeId="urn:microsoft.com/office/officeart/2005/8/quickstyle/simple3" qsCatId="simple" csTypeId="urn:microsoft.com/office/officeart/2005/8/colors/accent0_3" csCatId="mainScheme" phldr="1"/>
      <dgm:spPr/>
      <dgm:t>
        <a:bodyPr/>
        <a:lstStyle/>
        <a:p>
          <a:endParaRPr lang="en-GB"/>
        </a:p>
      </dgm:t>
    </dgm:pt>
    <dgm:pt modelId="{813092FF-A638-4080-9A76-A5F06D08E007}">
      <dgm:prSet phldrT="[Text]"/>
      <dgm:spPr/>
      <dgm:t>
        <a:bodyPr/>
        <a:lstStyle/>
        <a:p>
          <a:r>
            <a:rPr lang="en-GB" dirty="0" smtClean="0"/>
            <a:t>Transformer receives update</a:t>
          </a:r>
          <a:endParaRPr lang="en-GB" dirty="0"/>
        </a:p>
      </dgm:t>
    </dgm:pt>
    <dgm:pt modelId="{305EE041-105D-42D4-B1EF-129D5928AFAB}" type="parTrans" cxnId="{735CDE23-9FB5-43B0-9E25-91BCB90CCB6F}">
      <dgm:prSet/>
      <dgm:spPr/>
      <dgm:t>
        <a:bodyPr/>
        <a:lstStyle/>
        <a:p>
          <a:endParaRPr lang="en-GB"/>
        </a:p>
      </dgm:t>
    </dgm:pt>
    <dgm:pt modelId="{1EB61A58-A237-465D-A4F8-D8EAC4C15531}" type="sibTrans" cxnId="{735CDE23-9FB5-43B0-9E25-91BCB90CCB6F}">
      <dgm:prSet>
        <dgm:style>
          <a:lnRef idx="3">
            <a:schemeClr val="lt1"/>
          </a:lnRef>
          <a:fillRef idx="1">
            <a:schemeClr val="accent6"/>
          </a:fillRef>
          <a:effectRef idx="1">
            <a:schemeClr val="accent6"/>
          </a:effectRef>
          <a:fontRef idx="minor">
            <a:schemeClr val="lt1"/>
          </a:fontRef>
        </dgm:style>
      </dgm:prSet>
      <dgm:spPr/>
      <dgm:t>
        <a:bodyPr/>
        <a:lstStyle/>
        <a:p>
          <a:endParaRPr lang="en-GB"/>
        </a:p>
      </dgm:t>
    </dgm:pt>
    <dgm:pt modelId="{EC2C085C-96D3-484F-9E8D-33E061FD8B86}">
      <dgm:prSet/>
      <dgm:spPr/>
      <dgm:t>
        <a:bodyPr/>
        <a:lstStyle/>
        <a:p>
          <a:r>
            <a:rPr lang="en-GB" smtClean="0"/>
            <a:t>Module handles update</a:t>
          </a:r>
          <a:endParaRPr lang="en-GB" dirty="0" smtClean="0"/>
        </a:p>
      </dgm:t>
    </dgm:pt>
    <dgm:pt modelId="{BB213EEB-9CED-457F-BE4D-BF840FB7704A}" type="parTrans" cxnId="{20C9E394-DA55-48FE-AB4B-59B2681EC2AF}">
      <dgm:prSet/>
      <dgm:spPr/>
      <dgm:t>
        <a:bodyPr/>
        <a:lstStyle/>
        <a:p>
          <a:endParaRPr lang="en-GB"/>
        </a:p>
      </dgm:t>
    </dgm:pt>
    <dgm:pt modelId="{20962CC2-A63E-4771-BFD3-EC5BFF4DB12D}" type="sibTrans" cxnId="{20C9E394-DA55-48FE-AB4B-59B2681EC2AF}">
      <dgm:prSet>
        <dgm:style>
          <a:lnRef idx="3">
            <a:schemeClr val="lt1"/>
          </a:lnRef>
          <a:fillRef idx="1">
            <a:schemeClr val="accent6"/>
          </a:fillRef>
          <a:effectRef idx="1">
            <a:schemeClr val="accent6"/>
          </a:effectRef>
          <a:fontRef idx="minor">
            <a:schemeClr val="lt1"/>
          </a:fontRef>
        </dgm:style>
      </dgm:prSet>
      <dgm:spPr/>
      <dgm:t>
        <a:bodyPr/>
        <a:lstStyle/>
        <a:p>
          <a:endParaRPr lang="en-GB"/>
        </a:p>
      </dgm:t>
    </dgm:pt>
    <dgm:pt modelId="{FBBAE8C7-FB1A-4BEA-AA3F-7F28B72C3B55}">
      <dgm:prSet/>
      <dgm:spPr/>
      <dgm:t>
        <a:bodyPr/>
        <a:lstStyle/>
        <a:p>
          <a:r>
            <a:rPr lang="en-GB" smtClean="0"/>
            <a:t>Module handles business logic</a:t>
          </a:r>
          <a:endParaRPr lang="en-GB" dirty="0" smtClean="0"/>
        </a:p>
      </dgm:t>
    </dgm:pt>
    <dgm:pt modelId="{76624292-7FA8-46F2-B0A4-EC1730485D5E}" type="parTrans" cxnId="{578B957F-72BD-43DF-A8D0-75A13B67CC80}">
      <dgm:prSet/>
      <dgm:spPr/>
      <dgm:t>
        <a:bodyPr/>
        <a:lstStyle/>
        <a:p>
          <a:endParaRPr lang="en-GB"/>
        </a:p>
      </dgm:t>
    </dgm:pt>
    <dgm:pt modelId="{508646FE-37D4-46F3-94F5-AE07E945D270}" type="sibTrans" cxnId="{578B957F-72BD-43DF-A8D0-75A13B67CC80}">
      <dgm:prSet>
        <dgm:style>
          <a:lnRef idx="3">
            <a:schemeClr val="lt1"/>
          </a:lnRef>
          <a:fillRef idx="1">
            <a:schemeClr val="accent6"/>
          </a:fillRef>
          <a:effectRef idx="1">
            <a:schemeClr val="accent6"/>
          </a:effectRef>
          <a:fontRef idx="minor">
            <a:schemeClr val="lt1"/>
          </a:fontRef>
        </dgm:style>
      </dgm:prSet>
      <dgm:spPr/>
      <dgm:t>
        <a:bodyPr/>
        <a:lstStyle/>
        <a:p>
          <a:endParaRPr lang="en-GB"/>
        </a:p>
      </dgm:t>
    </dgm:pt>
    <dgm:pt modelId="{4E1F6A05-32AF-45A9-BCC6-4FFC23FAAC89}">
      <dgm:prSet/>
      <dgm:spPr/>
      <dgm:t>
        <a:bodyPr/>
        <a:lstStyle/>
        <a:p>
          <a:r>
            <a:rPr lang="en-GB" smtClean="0"/>
            <a:t>Module sends derived update</a:t>
          </a:r>
          <a:endParaRPr lang="en-GB" dirty="0" smtClean="0"/>
        </a:p>
      </dgm:t>
    </dgm:pt>
    <dgm:pt modelId="{256BB98D-D150-4D6A-A9F1-68E124D645B4}" type="parTrans" cxnId="{F44EEF2E-F272-43CF-8E52-B15B47B57597}">
      <dgm:prSet/>
      <dgm:spPr/>
      <dgm:t>
        <a:bodyPr/>
        <a:lstStyle/>
        <a:p>
          <a:endParaRPr lang="en-GB"/>
        </a:p>
      </dgm:t>
    </dgm:pt>
    <dgm:pt modelId="{50D5C4E4-E703-4D5E-A4E8-9BEBE1AE959C}" type="sibTrans" cxnId="{F44EEF2E-F272-43CF-8E52-B15B47B57597}">
      <dgm:prSet/>
      <dgm:spPr/>
      <dgm:t>
        <a:bodyPr/>
        <a:lstStyle/>
        <a:p>
          <a:endParaRPr lang="en-GB"/>
        </a:p>
      </dgm:t>
    </dgm:pt>
    <dgm:pt modelId="{FFCBB5A7-2F9F-41B4-ABAF-FEB59FFB0707}" type="pres">
      <dgm:prSet presAssocID="{E62EB9BA-9648-4CAD-90FB-B324BC6C4762}" presName="outerComposite" presStyleCnt="0">
        <dgm:presLayoutVars>
          <dgm:chMax val="5"/>
          <dgm:dir/>
          <dgm:resizeHandles val="exact"/>
        </dgm:presLayoutVars>
      </dgm:prSet>
      <dgm:spPr/>
      <dgm:t>
        <a:bodyPr/>
        <a:lstStyle/>
        <a:p>
          <a:endParaRPr lang="en-GB"/>
        </a:p>
      </dgm:t>
    </dgm:pt>
    <dgm:pt modelId="{4B622C24-2C13-4648-820C-7C210B17D4BA}" type="pres">
      <dgm:prSet presAssocID="{E62EB9BA-9648-4CAD-90FB-B324BC6C4762}" presName="dummyMaxCanvas" presStyleCnt="0">
        <dgm:presLayoutVars/>
      </dgm:prSet>
      <dgm:spPr/>
    </dgm:pt>
    <dgm:pt modelId="{C1F7221A-A511-41A2-9572-C27F0661B061}" type="pres">
      <dgm:prSet presAssocID="{E62EB9BA-9648-4CAD-90FB-B324BC6C4762}" presName="FourNodes_1" presStyleLbl="node1" presStyleIdx="0" presStyleCnt="4">
        <dgm:presLayoutVars>
          <dgm:bulletEnabled val="1"/>
        </dgm:presLayoutVars>
      </dgm:prSet>
      <dgm:spPr/>
      <dgm:t>
        <a:bodyPr/>
        <a:lstStyle/>
        <a:p>
          <a:endParaRPr lang="en-GB"/>
        </a:p>
      </dgm:t>
    </dgm:pt>
    <dgm:pt modelId="{15596663-C5BA-48D9-BE83-DF83DDD0D613}" type="pres">
      <dgm:prSet presAssocID="{E62EB9BA-9648-4CAD-90FB-B324BC6C4762}" presName="FourNodes_2" presStyleLbl="node1" presStyleIdx="1" presStyleCnt="4">
        <dgm:presLayoutVars>
          <dgm:bulletEnabled val="1"/>
        </dgm:presLayoutVars>
      </dgm:prSet>
      <dgm:spPr/>
      <dgm:t>
        <a:bodyPr/>
        <a:lstStyle/>
        <a:p>
          <a:endParaRPr lang="en-GB"/>
        </a:p>
      </dgm:t>
    </dgm:pt>
    <dgm:pt modelId="{41FC69BB-8140-434A-8B7C-171E75D24D6D}" type="pres">
      <dgm:prSet presAssocID="{E62EB9BA-9648-4CAD-90FB-B324BC6C4762}" presName="FourNodes_3" presStyleLbl="node1" presStyleIdx="2" presStyleCnt="4">
        <dgm:presLayoutVars>
          <dgm:bulletEnabled val="1"/>
        </dgm:presLayoutVars>
      </dgm:prSet>
      <dgm:spPr/>
      <dgm:t>
        <a:bodyPr/>
        <a:lstStyle/>
        <a:p>
          <a:endParaRPr lang="en-GB"/>
        </a:p>
      </dgm:t>
    </dgm:pt>
    <dgm:pt modelId="{56076289-69E2-4282-9CB2-91ED423873A4}" type="pres">
      <dgm:prSet presAssocID="{E62EB9BA-9648-4CAD-90FB-B324BC6C4762}" presName="FourNodes_4" presStyleLbl="node1" presStyleIdx="3" presStyleCnt="4">
        <dgm:presLayoutVars>
          <dgm:bulletEnabled val="1"/>
        </dgm:presLayoutVars>
      </dgm:prSet>
      <dgm:spPr/>
      <dgm:t>
        <a:bodyPr/>
        <a:lstStyle/>
        <a:p>
          <a:endParaRPr lang="en-GB"/>
        </a:p>
      </dgm:t>
    </dgm:pt>
    <dgm:pt modelId="{8975D68D-CCEE-406B-ABC4-9EA7A8BBFC11}" type="pres">
      <dgm:prSet presAssocID="{E62EB9BA-9648-4CAD-90FB-B324BC6C4762}" presName="FourConn_1-2" presStyleLbl="fgAccFollowNode1" presStyleIdx="0" presStyleCnt="3">
        <dgm:presLayoutVars>
          <dgm:bulletEnabled val="1"/>
        </dgm:presLayoutVars>
      </dgm:prSet>
      <dgm:spPr/>
      <dgm:t>
        <a:bodyPr/>
        <a:lstStyle/>
        <a:p>
          <a:endParaRPr lang="en-GB"/>
        </a:p>
      </dgm:t>
    </dgm:pt>
    <dgm:pt modelId="{4A7E6DC7-DD98-41FF-8508-5DE6957AF3AF}" type="pres">
      <dgm:prSet presAssocID="{E62EB9BA-9648-4CAD-90FB-B324BC6C4762}" presName="FourConn_2-3" presStyleLbl="fgAccFollowNode1" presStyleIdx="1" presStyleCnt="3">
        <dgm:presLayoutVars>
          <dgm:bulletEnabled val="1"/>
        </dgm:presLayoutVars>
      </dgm:prSet>
      <dgm:spPr/>
      <dgm:t>
        <a:bodyPr/>
        <a:lstStyle/>
        <a:p>
          <a:endParaRPr lang="en-GB"/>
        </a:p>
      </dgm:t>
    </dgm:pt>
    <dgm:pt modelId="{27253C4B-FB92-4F16-8B5D-9C6814977E9C}" type="pres">
      <dgm:prSet presAssocID="{E62EB9BA-9648-4CAD-90FB-B324BC6C4762}" presName="FourConn_3-4" presStyleLbl="fgAccFollowNode1" presStyleIdx="2" presStyleCnt="3">
        <dgm:presLayoutVars>
          <dgm:bulletEnabled val="1"/>
        </dgm:presLayoutVars>
      </dgm:prSet>
      <dgm:spPr/>
      <dgm:t>
        <a:bodyPr/>
        <a:lstStyle/>
        <a:p>
          <a:endParaRPr lang="en-GB"/>
        </a:p>
      </dgm:t>
    </dgm:pt>
    <dgm:pt modelId="{21952564-AB13-450D-B0FC-C78CD478AB15}" type="pres">
      <dgm:prSet presAssocID="{E62EB9BA-9648-4CAD-90FB-B324BC6C4762}" presName="FourNodes_1_text" presStyleLbl="node1" presStyleIdx="3" presStyleCnt="4">
        <dgm:presLayoutVars>
          <dgm:bulletEnabled val="1"/>
        </dgm:presLayoutVars>
      </dgm:prSet>
      <dgm:spPr/>
      <dgm:t>
        <a:bodyPr/>
        <a:lstStyle/>
        <a:p>
          <a:endParaRPr lang="en-GB"/>
        </a:p>
      </dgm:t>
    </dgm:pt>
    <dgm:pt modelId="{676FAEF0-AF5B-4A74-948A-D5A21A7CD1B3}" type="pres">
      <dgm:prSet presAssocID="{E62EB9BA-9648-4CAD-90FB-B324BC6C4762}" presName="FourNodes_2_text" presStyleLbl="node1" presStyleIdx="3" presStyleCnt="4">
        <dgm:presLayoutVars>
          <dgm:bulletEnabled val="1"/>
        </dgm:presLayoutVars>
      </dgm:prSet>
      <dgm:spPr/>
      <dgm:t>
        <a:bodyPr/>
        <a:lstStyle/>
        <a:p>
          <a:endParaRPr lang="en-GB"/>
        </a:p>
      </dgm:t>
    </dgm:pt>
    <dgm:pt modelId="{D0DC42A9-B9E1-4E3D-B065-EBBDAF27094E}" type="pres">
      <dgm:prSet presAssocID="{E62EB9BA-9648-4CAD-90FB-B324BC6C4762}" presName="FourNodes_3_text" presStyleLbl="node1" presStyleIdx="3" presStyleCnt="4">
        <dgm:presLayoutVars>
          <dgm:bulletEnabled val="1"/>
        </dgm:presLayoutVars>
      </dgm:prSet>
      <dgm:spPr/>
      <dgm:t>
        <a:bodyPr/>
        <a:lstStyle/>
        <a:p>
          <a:endParaRPr lang="en-GB"/>
        </a:p>
      </dgm:t>
    </dgm:pt>
    <dgm:pt modelId="{DD68936A-C6C6-4604-88E0-57525F215844}" type="pres">
      <dgm:prSet presAssocID="{E62EB9BA-9648-4CAD-90FB-B324BC6C4762}" presName="FourNodes_4_text" presStyleLbl="node1" presStyleIdx="3" presStyleCnt="4">
        <dgm:presLayoutVars>
          <dgm:bulletEnabled val="1"/>
        </dgm:presLayoutVars>
      </dgm:prSet>
      <dgm:spPr/>
      <dgm:t>
        <a:bodyPr/>
        <a:lstStyle/>
        <a:p>
          <a:endParaRPr lang="en-GB"/>
        </a:p>
      </dgm:t>
    </dgm:pt>
  </dgm:ptLst>
  <dgm:cxnLst>
    <dgm:cxn modelId="{B7C7874E-07DA-4737-ACED-CAEC4F7FFB94}" type="presOf" srcId="{813092FF-A638-4080-9A76-A5F06D08E007}" destId="{C1F7221A-A511-41A2-9572-C27F0661B061}" srcOrd="0" destOrd="0" presId="urn:microsoft.com/office/officeart/2005/8/layout/vProcess5"/>
    <dgm:cxn modelId="{4DBE9572-A8FA-4B9C-8DAE-5188D16A7C71}" type="presOf" srcId="{813092FF-A638-4080-9A76-A5F06D08E007}" destId="{21952564-AB13-450D-B0FC-C78CD478AB15}" srcOrd="1" destOrd="0" presId="urn:microsoft.com/office/officeart/2005/8/layout/vProcess5"/>
    <dgm:cxn modelId="{C5A245AD-5515-4250-9AD8-7420F0AD5D30}" type="presOf" srcId="{4E1F6A05-32AF-45A9-BCC6-4FFC23FAAC89}" destId="{DD68936A-C6C6-4604-88E0-57525F215844}" srcOrd="1" destOrd="0" presId="urn:microsoft.com/office/officeart/2005/8/layout/vProcess5"/>
    <dgm:cxn modelId="{A3836AEA-28B4-4C24-BC78-D48CCC569DF6}" type="presOf" srcId="{E62EB9BA-9648-4CAD-90FB-B324BC6C4762}" destId="{FFCBB5A7-2F9F-41B4-ABAF-FEB59FFB0707}" srcOrd="0" destOrd="0" presId="urn:microsoft.com/office/officeart/2005/8/layout/vProcess5"/>
    <dgm:cxn modelId="{DAFDD007-9C58-49E1-BC69-FA9D9C0169EE}" type="presOf" srcId="{FBBAE8C7-FB1A-4BEA-AA3F-7F28B72C3B55}" destId="{41FC69BB-8140-434A-8B7C-171E75D24D6D}" srcOrd="0" destOrd="0" presId="urn:microsoft.com/office/officeart/2005/8/layout/vProcess5"/>
    <dgm:cxn modelId="{20C9E394-DA55-48FE-AB4B-59B2681EC2AF}" srcId="{E62EB9BA-9648-4CAD-90FB-B324BC6C4762}" destId="{EC2C085C-96D3-484F-9E8D-33E061FD8B86}" srcOrd="1" destOrd="0" parTransId="{BB213EEB-9CED-457F-BE4D-BF840FB7704A}" sibTransId="{20962CC2-A63E-4771-BFD3-EC5BFF4DB12D}"/>
    <dgm:cxn modelId="{CB8D2DE7-C6DC-4CD0-97C8-CA7613E39A5D}" type="presOf" srcId="{20962CC2-A63E-4771-BFD3-EC5BFF4DB12D}" destId="{4A7E6DC7-DD98-41FF-8508-5DE6957AF3AF}" srcOrd="0" destOrd="0" presId="urn:microsoft.com/office/officeart/2005/8/layout/vProcess5"/>
    <dgm:cxn modelId="{F821951B-691A-453A-BEF0-4F984F336474}" type="presOf" srcId="{FBBAE8C7-FB1A-4BEA-AA3F-7F28B72C3B55}" destId="{D0DC42A9-B9E1-4E3D-B065-EBBDAF27094E}" srcOrd="1" destOrd="0" presId="urn:microsoft.com/office/officeart/2005/8/layout/vProcess5"/>
    <dgm:cxn modelId="{735CDE23-9FB5-43B0-9E25-91BCB90CCB6F}" srcId="{E62EB9BA-9648-4CAD-90FB-B324BC6C4762}" destId="{813092FF-A638-4080-9A76-A5F06D08E007}" srcOrd="0" destOrd="0" parTransId="{305EE041-105D-42D4-B1EF-129D5928AFAB}" sibTransId="{1EB61A58-A237-465D-A4F8-D8EAC4C15531}"/>
    <dgm:cxn modelId="{20F4842F-938C-4F12-B973-8941D15DDB13}" type="presOf" srcId="{508646FE-37D4-46F3-94F5-AE07E945D270}" destId="{27253C4B-FB92-4F16-8B5D-9C6814977E9C}" srcOrd="0" destOrd="0" presId="urn:microsoft.com/office/officeart/2005/8/layout/vProcess5"/>
    <dgm:cxn modelId="{578B957F-72BD-43DF-A8D0-75A13B67CC80}" srcId="{E62EB9BA-9648-4CAD-90FB-B324BC6C4762}" destId="{FBBAE8C7-FB1A-4BEA-AA3F-7F28B72C3B55}" srcOrd="2" destOrd="0" parTransId="{76624292-7FA8-46F2-B0A4-EC1730485D5E}" sibTransId="{508646FE-37D4-46F3-94F5-AE07E945D270}"/>
    <dgm:cxn modelId="{03C48768-022B-41BB-AA77-69D39F38977D}" type="presOf" srcId="{EC2C085C-96D3-484F-9E8D-33E061FD8B86}" destId="{676FAEF0-AF5B-4A74-948A-D5A21A7CD1B3}" srcOrd="1" destOrd="0" presId="urn:microsoft.com/office/officeart/2005/8/layout/vProcess5"/>
    <dgm:cxn modelId="{F44EEF2E-F272-43CF-8E52-B15B47B57597}" srcId="{E62EB9BA-9648-4CAD-90FB-B324BC6C4762}" destId="{4E1F6A05-32AF-45A9-BCC6-4FFC23FAAC89}" srcOrd="3" destOrd="0" parTransId="{256BB98D-D150-4D6A-A9F1-68E124D645B4}" sibTransId="{50D5C4E4-E703-4D5E-A4E8-9BEBE1AE959C}"/>
    <dgm:cxn modelId="{4C9C0927-C5C1-475C-A0D0-8BA9400D5817}" type="presOf" srcId="{4E1F6A05-32AF-45A9-BCC6-4FFC23FAAC89}" destId="{56076289-69E2-4282-9CB2-91ED423873A4}" srcOrd="0" destOrd="0" presId="urn:microsoft.com/office/officeart/2005/8/layout/vProcess5"/>
    <dgm:cxn modelId="{423A462B-DE70-474E-8910-EE3F884D6533}" type="presOf" srcId="{1EB61A58-A237-465D-A4F8-D8EAC4C15531}" destId="{8975D68D-CCEE-406B-ABC4-9EA7A8BBFC11}" srcOrd="0" destOrd="0" presId="urn:microsoft.com/office/officeart/2005/8/layout/vProcess5"/>
    <dgm:cxn modelId="{C3A820AE-F749-48BC-AD94-74748428B4FC}" type="presOf" srcId="{EC2C085C-96D3-484F-9E8D-33E061FD8B86}" destId="{15596663-C5BA-48D9-BE83-DF83DDD0D613}" srcOrd="0" destOrd="0" presId="urn:microsoft.com/office/officeart/2005/8/layout/vProcess5"/>
    <dgm:cxn modelId="{5B08E10B-8DFF-4EF2-9B2F-70DC50C79262}" type="presParOf" srcId="{FFCBB5A7-2F9F-41B4-ABAF-FEB59FFB0707}" destId="{4B622C24-2C13-4648-820C-7C210B17D4BA}" srcOrd="0" destOrd="0" presId="urn:microsoft.com/office/officeart/2005/8/layout/vProcess5"/>
    <dgm:cxn modelId="{BD2E3F6D-5D86-480B-8ADF-3E727C97F3E2}" type="presParOf" srcId="{FFCBB5A7-2F9F-41B4-ABAF-FEB59FFB0707}" destId="{C1F7221A-A511-41A2-9572-C27F0661B061}" srcOrd="1" destOrd="0" presId="urn:microsoft.com/office/officeart/2005/8/layout/vProcess5"/>
    <dgm:cxn modelId="{7EF67518-9266-4ABF-A71C-CB1D2D106C4D}" type="presParOf" srcId="{FFCBB5A7-2F9F-41B4-ABAF-FEB59FFB0707}" destId="{15596663-C5BA-48D9-BE83-DF83DDD0D613}" srcOrd="2" destOrd="0" presId="urn:microsoft.com/office/officeart/2005/8/layout/vProcess5"/>
    <dgm:cxn modelId="{74552E61-7BEE-40ED-A625-780B372DD252}" type="presParOf" srcId="{FFCBB5A7-2F9F-41B4-ABAF-FEB59FFB0707}" destId="{41FC69BB-8140-434A-8B7C-171E75D24D6D}" srcOrd="3" destOrd="0" presId="urn:microsoft.com/office/officeart/2005/8/layout/vProcess5"/>
    <dgm:cxn modelId="{7B16A3BA-B28D-4038-99DD-53726899CAF0}" type="presParOf" srcId="{FFCBB5A7-2F9F-41B4-ABAF-FEB59FFB0707}" destId="{56076289-69E2-4282-9CB2-91ED423873A4}" srcOrd="4" destOrd="0" presId="urn:microsoft.com/office/officeart/2005/8/layout/vProcess5"/>
    <dgm:cxn modelId="{25647B6D-A6CA-4F96-9A14-D6118F6C4B44}" type="presParOf" srcId="{FFCBB5A7-2F9F-41B4-ABAF-FEB59FFB0707}" destId="{8975D68D-CCEE-406B-ABC4-9EA7A8BBFC11}" srcOrd="5" destOrd="0" presId="urn:microsoft.com/office/officeart/2005/8/layout/vProcess5"/>
    <dgm:cxn modelId="{71FF7399-5E78-4844-AC1E-235F964428AD}" type="presParOf" srcId="{FFCBB5A7-2F9F-41B4-ABAF-FEB59FFB0707}" destId="{4A7E6DC7-DD98-41FF-8508-5DE6957AF3AF}" srcOrd="6" destOrd="0" presId="urn:microsoft.com/office/officeart/2005/8/layout/vProcess5"/>
    <dgm:cxn modelId="{E916D462-ED2F-4AC2-96DB-E7F689208ECF}" type="presParOf" srcId="{FFCBB5A7-2F9F-41B4-ABAF-FEB59FFB0707}" destId="{27253C4B-FB92-4F16-8B5D-9C6814977E9C}" srcOrd="7" destOrd="0" presId="urn:microsoft.com/office/officeart/2005/8/layout/vProcess5"/>
    <dgm:cxn modelId="{7038707D-2E66-416E-907F-D16B21E9D69D}" type="presParOf" srcId="{FFCBB5A7-2F9F-41B4-ABAF-FEB59FFB0707}" destId="{21952564-AB13-450D-B0FC-C78CD478AB15}" srcOrd="8" destOrd="0" presId="urn:microsoft.com/office/officeart/2005/8/layout/vProcess5"/>
    <dgm:cxn modelId="{9D7E80E2-3237-4B31-BEC4-168A1E676115}" type="presParOf" srcId="{FFCBB5A7-2F9F-41B4-ABAF-FEB59FFB0707}" destId="{676FAEF0-AF5B-4A74-948A-D5A21A7CD1B3}" srcOrd="9" destOrd="0" presId="urn:microsoft.com/office/officeart/2005/8/layout/vProcess5"/>
    <dgm:cxn modelId="{950044D6-C157-43EB-809D-F9A0933778E8}" type="presParOf" srcId="{FFCBB5A7-2F9F-41B4-ABAF-FEB59FFB0707}" destId="{D0DC42A9-B9E1-4E3D-B065-EBBDAF27094E}" srcOrd="10" destOrd="0" presId="urn:microsoft.com/office/officeart/2005/8/layout/vProcess5"/>
    <dgm:cxn modelId="{95E361C5-CAA1-41E7-835A-6EE193F4C1BC}" type="presParOf" srcId="{FFCBB5A7-2F9F-41B4-ABAF-FEB59FFB0707}" destId="{DD68936A-C6C6-4604-88E0-57525F215844}"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BD984F-F4E3-4CE2-BDA9-11D2D2A44F65}">
      <dsp:nvSpPr>
        <dsp:cNvPr id="0" name=""/>
        <dsp:cNvSpPr/>
      </dsp:nvSpPr>
      <dsp:spPr>
        <a:xfrm>
          <a:off x="0" y="1270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Business rules &amp; real-time analytics engine</a:t>
          </a:r>
          <a:endParaRPr lang="en-GB" sz="1800" kern="1200" dirty="0"/>
        </a:p>
      </dsp:txBody>
      <dsp:txXfrm>
        <a:off x="0" y="127000"/>
        <a:ext cx="1904999" cy="1143000"/>
      </dsp:txXfrm>
    </dsp:sp>
    <dsp:sp modelId="{0B477473-02AC-492A-97B0-83B0DEE3A558}">
      <dsp:nvSpPr>
        <dsp:cNvPr id="0" name=""/>
        <dsp:cNvSpPr/>
      </dsp:nvSpPr>
      <dsp:spPr>
        <a:xfrm>
          <a:off x="2095500" y="1270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Data Services: load balancing and automatic failover</a:t>
          </a:r>
          <a:endParaRPr lang="en-GB" sz="1800" kern="1200" dirty="0" smtClean="0"/>
        </a:p>
      </dsp:txBody>
      <dsp:txXfrm>
        <a:off x="2095500" y="127000"/>
        <a:ext cx="1904999" cy="1143000"/>
      </dsp:txXfrm>
    </dsp:sp>
    <dsp:sp modelId="{000923CF-DCF1-4E47-8B96-E7B81FA5EE6A}">
      <dsp:nvSpPr>
        <dsp:cNvPr id="0" name=""/>
        <dsp:cNvSpPr/>
      </dsp:nvSpPr>
      <dsp:spPr>
        <a:xfrm>
          <a:off x="4191000" y="1270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Feed aggregation and normalisation</a:t>
          </a:r>
          <a:endParaRPr lang="en-GB" sz="1800" kern="1200" dirty="0" smtClean="0"/>
        </a:p>
      </dsp:txBody>
      <dsp:txXfrm>
        <a:off x="4191000" y="127000"/>
        <a:ext cx="1904999" cy="1143000"/>
      </dsp:txXfrm>
    </dsp:sp>
    <dsp:sp modelId="{CE0C3DBD-1010-43C1-86F6-7200E60F24A3}">
      <dsp:nvSpPr>
        <dsp:cNvPr id="0" name=""/>
        <dsp:cNvSpPr/>
      </dsp:nvSpPr>
      <dsp:spPr>
        <a:xfrm>
          <a:off x="0" y="14605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Formatting</a:t>
          </a:r>
          <a:endParaRPr lang="en-GB" sz="1800" kern="1200" dirty="0" smtClean="0"/>
        </a:p>
      </dsp:txBody>
      <dsp:txXfrm>
        <a:off x="0" y="1460500"/>
        <a:ext cx="1904999" cy="1143000"/>
      </dsp:txXfrm>
    </dsp:sp>
    <dsp:sp modelId="{205B16E1-9E78-438E-9F5A-A42C98CA4728}">
      <dsp:nvSpPr>
        <dsp:cNvPr id="0" name=""/>
        <dsp:cNvSpPr/>
      </dsp:nvSpPr>
      <dsp:spPr>
        <a:xfrm>
          <a:off x="2095500" y="14605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Data Caching</a:t>
          </a:r>
          <a:endParaRPr lang="en-GB" sz="1800" kern="1200" dirty="0" smtClean="0"/>
        </a:p>
      </dsp:txBody>
      <dsp:txXfrm>
        <a:off x="2095500" y="1460500"/>
        <a:ext cx="1904999" cy="1143000"/>
      </dsp:txXfrm>
    </dsp:sp>
    <dsp:sp modelId="{6A8F4122-2D85-4312-AAC1-F09C0F8C6865}">
      <dsp:nvSpPr>
        <dsp:cNvPr id="0" name=""/>
        <dsp:cNvSpPr/>
      </dsp:nvSpPr>
      <dsp:spPr>
        <a:xfrm>
          <a:off x="4191000" y="1460500"/>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Alerting</a:t>
          </a:r>
          <a:endParaRPr lang="en-GB" sz="1800" kern="1200" dirty="0" smtClean="0"/>
        </a:p>
      </dsp:txBody>
      <dsp:txXfrm>
        <a:off x="4191000" y="1460500"/>
        <a:ext cx="1904999" cy="1143000"/>
      </dsp:txXfrm>
    </dsp:sp>
    <dsp:sp modelId="{DD96AFE2-AC2F-481B-B9AF-34AD3DAF0E07}">
      <dsp:nvSpPr>
        <dsp:cNvPr id="0" name=""/>
        <dsp:cNvSpPr/>
      </dsp:nvSpPr>
      <dsp:spPr>
        <a:xfrm>
          <a:off x="2095500" y="2793999"/>
          <a:ext cx="1904999" cy="11430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smtClean="0"/>
            <a:t>Monitoring and management</a:t>
          </a:r>
          <a:endParaRPr lang="en-GB" sz="1800" kern="1200" dirty="0" smtClean="0"/>
        </a:p>
      </dsp:txBody>
      <dsp:txXfrm>
        <a:off x="2095500" y="2793999"/>
        <a:ext cx="1904999" cy="11430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FCBDB-870F-44CA-9E08-34E90EB99F4F}">
      <dsp:nvSpPr>
        <dsp:cNvPr id="0" name=""/>
        <dsp:cNvSpPr/>
      </dsp:nvSpPr>
      <dsp:spPr>
        <a:xfrm>
          <a:off x="0" y="2383966"/>
          <a:ext cx="6247209" cy="78247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Activate the new blade.</a:t>
          </a:r>
        </a:p>
      </dsp:txBody>
      <dsp:txXfrm>
        <a:off x="0" y="2383966"/>
        <a:ext cx="6247209" cy="782470"/>
      </dsp:txXfrm>
    </dsp:sp>
    <dsp:sp modelId="{A58FD876-B609-45AB-ACE4-B310EF456751}">
      <dsp:nvSpPr>
        <dsp:cNvPr id="0" name=""/>
        <dsp:cNvSpPr/>
      </dsp:nvSpPr>
      <dsp:spPr>
        <a:xfrm rot="10800000">
          <a:off x="0" y="1192263"/>
          <a:ext cx="6247209" cy="1203440"/>
        </a:xfrm>
        <a:prstGeom prst="upArrowCallou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Implement the module’s business rules to calculate and add a “Spread” field for each FX data update</a:t>
          </a:r>
        </a:p>
      </dsp:txBody>
      <dsp:txXfrm rot="10800000">
        <a:off x="0" y="1192263"/>
        <a:ext cx="6247209" cy="781959"/>
      </dsp:txXfrm>
    </dsp:sp>
    <dsp:sp modelId="{7C659590-2083-46A6-88A1-1EE87B2B23CF}">
      <dsp:nvSpPr>
        <dsp:cNvPr id="0" name=""/>
        <dsp:cNvSpPr/>
      </dsp:nvSpPr>
      <dsp:spPr>
        <a:xfrm rot="10800000">
          <a:off x="0" y="559"/>
          <a:ext cx="6247209" cy="1203440"/>
        </a:xfrm>
        <a:prstGeom prst="upArrowCallou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Create a new blade with Liberator and Transformer configuration</a:t>
          </a:r>
        </a:p>
      </dsp:txBody>
      <dsp:txXfrm rot="10800000">
        <a:off x="0" y="559"/>
        <a:ext cx="6247209" cy="78195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8E0AC8-3FC3-4855-A767-CD0AA186C09C}">
      <dsp:nvSpPr>
        <dsp:cNvPr id="0" name=""/>
        <dsp:cNvSpPr/>
      </dsp:nvSpPr>
      <dsp:spPr>
        <a:xfrm>
          <a:off x="0" y="0"/>
          <a:ext cx="5526504" cy="2412268"/>
        </a:xfrm>
        <a:prstGeom prst="roundRect">
          <a:avLst>
            <a:gd name="adj" fmla="val 10000"/>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Formatter module can chain together format functions, e.g.</a:t>
          </a:r>
          <a:endParaRPr lang="en-GB" sz="2100" kern="1200" dirty="0"/>
        </a:p>
      </dsp:txBody>
      <dsp:txXfrm>
        <a:off x="0" y="0"/>
        <a:ext cx="5526504" cy="723680"/>
      </dsp:txXfrm>
    </dsp:sp>
    <dsp:sp modelId="{BD5CB8F0-77B5-408D-80F1-018DF0D2AEBB}">
      <dsp:nvSpPr>
        <dsp:cNvPr id="0" name=""/>
        <dsp:cNvSpPr/>
      </dsp:nvSpPr>
      <dsp:spPr>
        <a:xfrm>
          <a:off x="552650" y="723886"/>
          <a:ext cx="4421203" cy="47391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en-GB" sz="2200" kern="1200" smtClean="0"/>
            <a:t>Convert from fractions to decimal</a:t>
          </a:r>
          <a:endParaRPr lang="en-GB" sz="2200" kern="1200" dirty="0" smtClean="0"/>
        </a:p>
      </dsp:txBody>
      <dsp:txXfrm>
        <a:off x="566530" y="737766"/>
        <a:ext cx="4393443" cy="446154"/>
      </dsp:txXfrm>
    </dsp:sp>
    <dsp:sp modelId="{3DFDDF1E-1974-45D2-8C3D-E6F92D6C5D23}">
      <dsp:nvSpPr>
        <dsp:cNvPr id="0" name=""/>
        <dsp:cNvSpPr/>
      </dsp:nvSpPr>
      <dsp:spPr>
        <a:xfrm>
          <a:off x="552650" y="1270710"/>
          <a:ext cx="4421203" cy="47391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en-GB" sz="2200" kern="1200" smtClean="0"/>
            <a:t>Then round to 2 dp</a:t>
          </a:r>
          <a:endParaRPr lang="en-GB" sz="2200" kern="1200" dirty="0" smtClean="0"/>
        </a:p>
      </dsp:txBody>
      <dsp:txXfrm>
        <a:off x="566530" y="1284590"/>
        <a:ext cx="4393443" cy="446154"/>
      </dsp:txXfrm>
    </dsp:sp>
    <dsp:sp modelId="{C0D596DD-C25A-45BA-9B30-7D98B3E30EBB}">
      <dsp:nvSpPr>
        <dsp:cNvPr id="0" name=""/>
        <dsp:cNvSpPr/>
      </dsp:nvSpPr>
      <dsp:spPr>
        <a:xfrm>
          <a:off x="552650" y="1817534"/>
          <a:ext cx="4421203" cy="47391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en-GB" sz="2200" kern="1200" dirty="0" smtClean="0"/>
            <a:t>Then prefix “+” sign if</a:t>
          </a:r>
        </a:p>
      </dsp:txBody>
      <dsp:txXfrm>
        <a:off x="566530" y="1831414"/>
        <a:ext cx="4393443" cy="44615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DC55AA-07D3-450C-B5B2-84040DE318D8}">
      <dsp:nvSpPr>
        <dsp:cNvPr id="0" name=""/>
        <dsp:cNvSpPr/>
      </dsp:nvSpPr>
      <dsp:spPr>
        <a:xfrm>
          <a:off x="23" y="291086"/>
          <a:ext cx="2237609" cy="6048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GB" sz="2100" kern="1200" dirty="0" smtClean="0"/>
            <a:t>Provides: </a:t>
          </a:r>
          <a:endParaRPr lang="en-GB" sz="2100" kern="1200" dirty="0"/>
        </a:p>
      </dsp:txBody>
      <dsp:txXfrm>
        <a:off x="23" y="291086"/>
        <a:ext cx="2237609" cy="604800"/>
      </dsp:txXfrm>
    </dsp:sp>
    <dsp:sp modelId="{BBDFB6A0-6F28-4692-988D-8666B8D66597}">
      <dsp:nvSpPr>
        <dsp:cNvPr id="0" name=""/>
        <dsp:cNvSpPr/>
      </dsp:nvSpPr>
      <dsp:spPr>
        <a:xfrm>
          <a:off x="23" y="934953"/>
          <a:ext cx="2237609" cy="1729350"/>
        </a:xfrm>
        <a:prstGeom prst="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per-user tiered pricing in charts</a:t>
          </a:r>
        </a:p>
        <a:p>
          <a:pPr marL="114300" lvl="1" indent="-114300" algn="l" defTabSz="622300">
            <a:lnSpc>
              <a:spcPct val="90000"/>
            </a:lnSpc>
            <a:spcBef>
              <a:spcPct val="0"/>
            </a:spcBef>
            <a:spcAft>
              <a:spcPct val="15000"/>
            </a:spcAft>
            <a:buChar char="••"/>
          </a:pPr>
          <a:r>
            <a:rPr lang="en-GB" sz="1400" kern="1200" dirty="0" smtClean="0"/>
            <a:t>per-user, per-instrument entitlements </a:t>
          </a:r>
        </a:p>
        <a:p>
          <a:pPr marL="114300" lvl="1" indent="-114300" algn="l" defTabSz="622300">
            <a:lnSpc>
              <a:spcPct val="90000"/>
            </a:lnSpc>
            <a:spcBef>
              <a:spcPct val="0"/>
            </a:spcBef>
            <a:spcAft>
              <a:spcPct val="15000"/>
            </a:spcAft>
            <a:buChar char="••"/>
          </a:pPr>
          <a:r>
            <a:rPr lang="en-GB" sz="1400" kern="1200" dirty="0" smtClean="0"/>
            <a:t>cached intraday data </a:t>
          </a:r>
          <a:br>
            <a:rPr lang="en-GB" sz="1400" kern="1200" dirty="0" smtClean="0"/>
          </a:br>
          <a:r>
            <a:rPr lang="en-GB" sz="1400" kern="1200" dirty="0" smtClean="0"/>
            <a:t>(as tick archives are not always updated in real-time)</a:t>
          </a:r>
          <a:endParaRPr lang="en-GB" sz="1400" kern="1200" dirty="0"/>
        </a:p>
      </dsp:txBody>
      <dsp:txXfrm>
        <a:off x="23" y="934953"/>
        <a:ext cx="2237609" cy="1729350"/>
      </dsp:txXfrm>
    </dsp:sp>
    <dsp:sp modelId="{FF7831F2-0295-41A4-9C28-ED4BD63CA2EB}">
      <dsp:nvSpPr>
        <dsp:cNvPr id="0" name=""/>
        <dsp:cNvSpPr/>
      </dsp:nvSpPr>
      <dsp:spPr>
        <a:xfrm>
          <a:off x="2550898" y="291086"/>
          <a:ext cx="2237609" cy="6048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GB" sz="2100" kern="1200" smtClean="0"/>
            <a:t>Implementation:</a:t>
          </a:r>
          <a:endParaRPr lang="en-GB" sz="2100" kern="1200" dirty="0" smtClean="0"/>
        </a:p>
      </dsp:txBody>
      <dsp:txXfrm>
        <a:off x="2550898" y="291086"/>
        <a:ext cx="2237609" cy="604800"/>
      </dsp:txXfrm>
    </dsp:sp>
    <dsp:sp modelId="{C2F20F62-32A7-4070-8604-83DA94F8CEB1}">
      <dsp:nvSpPr>
        <dsp:cNvPr id="0" name=""/>
        <dsp:cNvSpPr/>
      </dsp:nvSpPr>
      <dsp:spPr>
        <a:xfrm>
          <a:off x="2550898" y="934953"/>
          <a:ext cx="2237609" cy="1729350"/>
        </a:xfrm>
        <a:prstGeom prst="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price latency is not affected by large static data requests</a:t>
          </a:r>
          <a:endParaRPr lang="en-GB" sz="1400" kern="1200" dirty="0"/>
        </a:p>
      </dsp:txBody>
      <dsp:txXfrm>
        <a:off x="2550898" y="934953"/>
        <a:ext cx="2237609" cy="172935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57A93-D93C-4038-89AD-F2E98D053597}">
      <dsp:nvSpPr>
        <dsp:cNvPr id="0" name=""/>
        <dsp:cNvSpPr/>
      </dsp:nvSpPr>
      <dsp:spPr>
        <a:xfrm>
          <a:off x="0" y="0"/>
          <a:ext cx="4968552" cy="2304256"/>
        </a:xfrm>
        <a:prstGeom prst="roundRect">
          <a:avLst>
            <a:gd name="adj" fmla="val 10000"/>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GB" sz="3300" kern="1200" dirty="0" smtClean="0"/>
            <a:t>Specifies:</a:t>
          </a:r>
          <a:endParaRPr lang="en-GB" sz="3300" kern="1200" dirty="0"/>
        </a:p>
      </dsp:txBody>
      <dsp:txXfrm>
        <a:off x="0" y="0"/>
        <a:ext cx="4968552" cy="691276"/>
      </dsp:txXfrm>
    </dsp:sp>
    <dsp:sp modelId="{C029F9E5-5095-4C12-B151-91CEF11C9C47}">
      <dsp:nvSpPr>
        <dsp:cNvPr id="0" name=""/>
        <dsp:cNvSpPr/>
      </dsp:nvSpPr>
      <dsp:spPr>
        <a:xfrm>
          <a:off x="496855" y="691473"/>
          <a:ext cx="3974841" cy="4526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GB" sz="1400" kern="1200" smtClean="0"/>
            <a:t>Start and end time-series ranges</a:t>
          </a:r>
          <a:endParaRPr lang="en-GB" sz="1400" kern="1200" dirty="0" smtClean="0"/>
        </a:p>
      </dsp:txBody>
      <dsp:txXfrm>
        <a:off x="510114" y="704732"/>
        <a:ext cx="3948323" cy="426176"/>
      </dsp:txXfrm>
    </dsp:sp>
    <dsp:sp modelId="{7B2862AB-AE75-4F5D-8B55-F494EFEF8B17}">
      <dsp:nvSpPr>
        <dsp:cNvPr id="0" name=""/>
        <dsp:cNvSpPr/>
      </dsp:nvSpPr>
      <dsp:spPr>
        <a:xfrm>
          <a:off x="496855" y="1213812"/>
          <a:ext cx="3974841" cy="4526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GB" sz="1400" kern="1200" smtClean="0"/>
            <a:t>Intraday internalisation (e.g. 1S, 1M, 1H or 1Day)</a:t>
          </a:r>
          <a:endParaRPr lang="en-GB" sz="1400" kern="1200" dirty="0" smtClean="0"/>
        </a:p>
      </dsp:txBody>
      <dsp:txXfrm>
        <a:off x="510114" y="1227071"/>
        <a:ext cx="3948323" cy="426176"/>
      </dsp:txXfrm>
    </dsp:sp>
    <dsp:sp modelId="{F1586BB7-E270-482B-9BBB-81DCC9F1EBC8}">
      <dsp:nvSpPr>
        <dsp:cNvPr id="0" name=""/>
        <dsp:cNvSpPr/>
      </dsp:nvSpPr>
      <dsp:spPr>
        <a:xfrm>
          <a:off x="496855" y="1736152"/>
          <a:ext cx="3974841" cy="4526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GB" sz="1400" kern="1200" smtClean="0"/>
            <a:t>Any custom parameters to pass to tick archive</a:t>
          </a:r>
          <a:endParaRPr lang="en-GB" sz="1400" kern="1200" dirty="0" smtClean="0"/>
        </a:p>
      </dsp:txBody>
      <dsp:txXfrm>
        <a:off x="510114" y="1749411"/>
        <a:ext cx="3948323" cy="4261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0EC81-F610-4DD1-BD7F-2C30B4DD8E67}">
      <dsp:nvSpPr>
        <dsp:cNvPr id="0" name=""/>
        <dsp:cNvSpPr/>
      </dsp:nvSpPr>
      <dsp:spPr>
        <a:xfrm>
          <a:off x="0" y="2537"/>
          <a:ext cx="4104307" cy="580320"/>
        </a:xfrm>
        <a:prstGeom prst="round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t>Data aggregator / multiplexor</a:t>
          </a:r>
          <a:endParaRPr lang="en-GB" sz="2000" kern="1200" dirty="0"/>
        </a:p>
      </dsp:txBody>
      <dsp:txXfrm>
        <a:off x="28329" y="30866"/>
        <a:ext cx="4047649" cy="523662"/>
      </dsp:txXfrm>
    </dsp:sp>
    <dsp:sp modelId="{2776EB7F-A5DF-470F-9B5D-F39F0FD86392}">
      <dsp:nvSpPr>
        <dsp:cNvPr id="0" name=""/>
        <dsp:cNvSpPr/>
      </dsp:nvSpPr>
      <dsp:spPr>
        <a:xfrm>
          <a:off x="0" y="672137"/>
          <a:ext cx="4104307" cy="580320"/>
        </a:xfrm>
        <a:prstGeom prst="round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smtClean="0"/>
            <a:t>Real-time business rules engine</a:t>
          </a:r>
          <a:endParaRPr lang="en-GB" sz="2000" kern="1200" dirty="0" smtClean="0"/>
        </a:p>
      </dsp:txBody>
      <dsp:txXfrm>
        <a:off x="28329" y="700466"/>
        <a:ext cx="4047649" cy="5236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24083-7695-4C8F-A39B-8342CFD027BF}">
      <dsp:nvSpPr>
        <dsp:cNvPr id="0" name=""/>
        <dsp:cNvSpPr/>
      </dsp:nvSpPr>
      <dsp:spPr>
        <a:xfrm>
          <a:off x="442888" y="0"/>
          <a:ext cx="5019400" cy="2551298"/>
        </a:xfrm>
        <a:prstGeom prst="rightArrow">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E2E55220-EFD6-49EB-A4E5-84BA02995C5B}">
      <dsp:nvSpPr>
        <dsp:cNvPr id="0" name=""/>
        <dsp:cNvSpPr/>
      </dsp:nvSpPr>
      <dsp:spPr>
        <a:xfrm>
          <a:off x="200107" y="765389"/>
          <a:ext cx="1771553" cy="1020519"/>
        </a:xfrm>
        <a:prstGeom prst="round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GB" sz="1900" kern="1200" dirty="0" smtClean="0"/>
            <a:t>Transformer receives update</a:t>
          </a:r>
          <a:endParaRPr lang="en-GB" sz="1900" kern="1200" dirty="0"/>
        </a:p>
      </dsp:txBody>
      <dsp:txXfrm>
        <a:off x="249925" y="815207"/>
        <a:ext cx="1671917" cy="920883"/>
      </dsp:txXfrm>
    </dsp:sp>
    <dsp:sp modelId="{EDA47E01-962F-4694-AEF3-412A200FB88F}">
      <dsp:nvSpPr>
        <dsp:cNvPr id="0" name=""/>
        <dsp:cNvSpPr/>
      </dsp:nvSpPr>
      <dsp:spPr>
        <a:xfrm>
          <a:off x="2066811" y="765389"/>
          <a:ext cx="1771553" cy="1020519"/>
        </a:xfrm>
        <a:prstGeom prst="round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GB" sz="1900" kern="1200" dirty="0" smtClean="0"/>
            <a:t>Update is passed to module</a:t>
          </a:r>
        </a:p>
      </dsp:txBody>
      <dsp:txXfrm>
        <a:off x="2116629" y="815207"/>
        <a:ext cx="1671917" cy="920883"/>
      </dsp:txXfrm>
    </dsp:sp>
    <dsp:sp modelId="{232B902F-CEA1-4947-B8A9-64EDBEB0F40A}">
      <dsp:nvSpPr>
        <dsp:cNvPr id="0" name=""/>
        <dsp:cNvSpPr/>
      </dsp:nvSpPr>
      <dsp:spPr>
        <a:xfrm>
          <a:off x="3933516" y="765389"/>
          <a:ext cx="1771553" cy="1020519"/>
        </a:xfrm>
        <a:prstGeom prst="round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GB" sz="1900" kern="1200" dirty="0" smtClean="0"/>
            <a:t>Module manipulates the data</a:t>
          </a:r>
        </a:p>
      </dsp:txBody>
      <dsp:txXfrm>
        <a:off x="3983334" y="815207"/>
        <a:ext cx="1671917" cy="92088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031B7F-CFD0-4FA4-880B-236F485CD4F3}">
      <dsp:nvSpPr>
        <dsp:cNvPr id="0" name=""/>
        <dsp:cNvSpPr/>
      </dsp:nvSpPr>
      <dsp:spPr>
        <a:xfrm>
          <a:off x="0" y="72339"/>
          <a:ext cx="6096000" cy="69120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GB" sz="2400" kern="1200" dirty="0" smtClean="0"/>
            <a:t>Standard set of modules:</a:t>
          </a:r>
          <a:endParaRPr lang="en-GB" sz="2400" kern="1200" dirty="0"/>
        </a:p>
      </dsp:txBody>
      <dsp:txXfrm>
        <a:off x="0" y="72339"/>
        <a:ext cx="6096000" cy="691200"/>
      </dsp:txXfrm>
    </dsp:sp>
    <dsp:sp modelId="{E3BD9B25-7109-4CEB-97AA-0BDC3CFFD055}">
      <dsp:nvSpPr>
        <dsp:cNvPr id="0" name=""/>
        <dsp:cNvSpPr/>
      </dsp:nvSpPr>
      <dsp:spPr>
        <a:xfrm>
          <a:off x="0" y="763540"/>
          <a:ext cx="6096000" cy="3228120"/>
        </a:xfrm>
        <a:prstGeom prst="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GB" sz="2400" kern="1200" smtClean="0"/>
            <a:t>Normalisation</a:t>
          </a:r>
          <a:endParaRPr lang="en-GB" sz="2400" kern="1200" dirty="0" smtClean="0"/>
        </a:p>
        <a:p>
          <a:pPr marL="228600" lvl="1" indent="-228600" algn="l" defTabSz="1066800">
            <a:lnSpc>
              <a:spcPct val="90000"/>
            </a:lnSpc>
            <a:spcBef>
              <a:spcPct val="0"/>
            </a:spcBef>
            <a:spcAft>
              <a:spcPct val="15000"/>
            </a:spcAft>
            <a:buChar char="••"/>
          </a:pPr>
          <a:r>
            <a:rPr lang="en-GB" sz="2400" kern="1200" dirty="0" smtClean="0"/>
            <a:t>Event processing</a:t>
          </a:r>
        </a:p>
        <a:p>
          <a:pPr marL="228600" lvl="1" indent="-228600" algn="l" defTabSz="1066800">
            <a:lnSpc>
              <a:spcPct val="90000"/>
            </a:lnSpc>
            <a:spcBef>
              <a:spcPct val="0"/>
            </a:spcBef>
            <a:spcAft>
              <a:spcPct val="15000"/>
            </a:spcAft>
            <a:buChar char="••"/>
          </a:pPr>
          <a:r>
            <a:rPr lang="en-GB" sz="2400" kern="1200" smtClean="0"/>
            <a:t>Price Spreading</a:t>
          </a:r>
          <a:endParaRPr lang="en-GB" sz="2400" kern="1200" dirty="0" smtClean="0"/>
        </a:p>
        <a:p>
          <a:pPr marL="228600" lvl="1" indent="-228600" algn="l" defTabSz="1066800">
            <a:lnSpc>
              <a:spcPct val="90000"/>
            </a:lnSpc>
            <a:spcBef>
              <a:spcPct val="0"/>
            </a:spcBef>
            <a:spcAft>
              <a:spcPct val="15000"/>
            </a:spcAft>
            <a:buChar char="••"/>
          </a:pPr>
          <a:r>
            <a:rPr lang="en-GB" sz="2400" kern="1200" smtClean="0"/>
            <a:t>Cross-rates</a:t>
          </a:r>
          <a:endParaRPr lang="en-GB" sz="2400" kern="1200" dirty="0" smtClean="0"/>
        </a:p>
        <a:p>
          <a:pPr marL="228600" lvl="1" indent="-228600" algn="l" defTabSz="1066800">
            <a:lnSpc>
              <a:spcPct val="90000"/>
            </a:lnSpc>
            <a:spcBef>
              <a:spcPct val="0"/>
            </a:spcBef>
            <a:spcAft>
              <a:spcPct val="15000"/>
            </a:spcAft>
            <a:buChar char="••"/>
          </a:pPr>
          <a:r>
            <a:rPr lang="en-GB" sz="2400" kern="1200" smtClean="0"/>
            <a:t>Calculation library</a:t>
          </a:r>
          <a:endParaRPr lang="en-GB" sz="2400" kern="1200" dirty="0" smtClean="0"/>
        </a:p>
        <a:p>
          <a:pPr marL="228600" lvl="1" indent="-228600" algn="l" defTabSz="1066800">
            <a:lnSpc>
              <a:spcPct val="90000"/>
            </a:lnSpc>
            <a:spcBef>
              <a:spcPct val="0"/>
            </a:spcBef>
            <a:spcAft>
              <a:spcPct val="15000"/>
            </a:spcAft>
            <a:buChar char="••"/>
          </a:pPr>
          <a:r>
            <a:rPr lang="en-GB" sz="2400" kern="1200" smtClean="0"/>
            <a:t>Tick Caching</a:t>
          </a:r>
          <a:endParaRPr lang="en-GB" sz="2400" kern="1200" dirty="0" smtClean="0"/>
        </a:p>
        <a:p>
          <a:pPr marL="228600" lvl="1" indent="-228600" algn="l" defTabSz="1066800">
            <a:lnSpc>
              <a:spcPct val="90000"/>
            </a:lnSpc>
            <a:spcBef>
              <a:spcPct val="0"/>
            </a:spcBef>
            <a:spcAft>
              <a:spcPct val="15000"/>
            </a:spcAft>
            <a:buChar char="••"/>
          </a:pPr>
          <a:r>
            <a:rPr lang="en-GB" sz="2400" kern="1200" smtClean="0"/>
            <a:t>Alerting</a:t>
          </a:r>
          <a:endParaRPr lang="en-GB" sz="2400" kern="1200" dirty="0" smtClean="0"/>
        </a:p>
        <a:p>
          <a:pPr marL="228600" lvl="1" indent="-228600" algn="l" defTabSz="1066800">
            <a:lnSpc>
              <a:spcPct val="90000"/>
            </a:lnSpc>
            <a:spcBef>
              <a:spcPct val="0"/>
            </a:spcBef>
            <a:spcAft>
              <a:spcPct val="15000"/>
            </a:spcAft>
            <a:buChar char="••"/>
          </a:pPr>
          <a:r>
            <a:rPr lang="en-GB" sz="2400" kern="1200" smtClean="0"/>
            <a:t>Sorting / Filtering</a:t>
          </a:r>
          <a:endParaRPr lang="en-GB" sz="2400" kern="1200" dirty="0" smtClean="0"/>
        </a:p>
      </dsp:txBody>
      <dsp:txXfrm>
        <a:off x="0" y="763540"/>
        <a:ext cx="6096000" cy="3228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759F48-187B-464D-83DA-87F2418322BA}">
      <dsp:nvSpPr>
        <dsp:cNvPr id="0" name=""/>
        <dsp:cNvSpPr/>
      </dsp:nvSpPr>
      <dsp:spPr>
        <a:xfrm rot="16200000">
          <a:off x="-1063873" y="1064617"/>
          <a:ext cx="4064000" cy="1934765"/>
        </a:xfrm>
        <a:prstGeom prst="flowChartManualOperation">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lvl="0" algn="ctr" defTabSz="1066800">
            <a:lnSpc>
              <a:spcPct val="90000"/>
            </a:lnSpc>
            <a:spcBef>
              <a:spcPct val="0"/>
            </a:spcBef>
            <a:spcAft>
              <a:spcPct val="35000"/>
            </a:spcAft>
          </a:pPr>
          <a:r>
            <a:rPr lang="en-GB" sz="2400" kern="1200" dirty="0" smtClean="0"/>
            <a:t>The Refiner offloads sorting and filtering to the server</a:t>
          </a:r>
          <a:endParaRPr lang="en-GB" sz="2400" kern="1200" dirty="0"/>
        </a:p>
      </dsp:txBody>
      <dsp:txXfrm rot="5400000">
        <a:off x="744" y="812800"/>
        <a:ext cx="1934765" cy="2438400"/>
      </dsp:txXfrm>
    </dsp:sp>
    <dsp:sp modelId="{95A00633-FD05-4564-AB23-E8BA3371D3D5}">
      <dsp:nvSpPr>
        <dsp:cNvPr id="0" name=""/>
        <dsp:cNvSpPr/>
      </dsp:nvSpPr>
      <dsp:spPr>
        <a:xfrm rot="16200000">
          <a:off x="1016000" y="1064617"/>
          <a:ext cx="4064000" cy="1934765"/>
        </a:xfrm>
        <a:prstGeom prst="flowChartManualOperation">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lvl="0" algn="ctr" defTabSz="1066800">
            <a:lnSpc>
              <a:spcPct val="90000"/>
            </a:lnSpc>
            <a:spcBef>
              <a:spcPct val="0"/>
            </a:spcBef>
            <a:spcAft>
              <a:spcPct val="35000"/>
            </a:spcAft>
          </a:pPr>
          <a:r>
            <a:rPr lang="en-GB" sz="2400" kern="1200" dirty="0" smtClean="0"/>
            <a:t>It allows custom sorts and filters on a container</a:t>
          </a:r>
        </a:p>
      </dsp:txBody>
      <dsp:txXfrm rot="5400000">
        <a:off x="2080617" y="812800"/>
        <a:ext cx="1934765" cy="2438400"/>
      </dsp:txXfrm>
    </dsp:sp>
    <dsp:sp modelId="{10C3E66D-28C4-46C0-A5F0-3DC744BDEC85}">
      <dsp:nvSpPr>
        <dsp:cNvPr id="0" name=""/>
        <dsp:cNvSpPr/>
      </dsp:nvSpPr>
      <dsp:spPr>
        <a:xfrm rot="16200000">
          <a:off x="3095873" y="1064617"/>
          <a:ext cx="4064000" cy="1934765"/>
        </a:xfrm>
        <a:prstGeom prst="flowChartManualOperation">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lvl="0" algn="ctr" defTabSz="1066800">
            <a:lnSpc>
              <a:spcPct val="90000"/>
            </a:lnSpc>
            <a:spcBef>
              <a:spcPct val="0"/>
            </a:spcBef>
            <a:spcAft>
              <a:spcPct val="35000"/>
            </a:spcAft>
          </a:pPr>
          <a:r>
            <a:rPr lang="en-GB" sz="2400" kern="1200" dirty="0" smtClean="0"/>
            <a:t>Sorting and filtering is in real-time</a:t>
          </a:r>
          <a:endParaRPr lang="en-GB" sz="2400" kern="1200" dirty="0"/>
        </a:p>
      </dsp:txBody>
      <dsp:txXfrm rot="5400000">
        <a:off x="4160490" y="812800"/>
        <a:ext cx="1934765" cy="2438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FCBDB-870F-44CA-9E08-34E90EB99F4F}">
      <dsp:nvSpPr>
        <dsp:cNvPr id="0" name=""/>
        <dsp:cNvSpPr/>
      </dsp:nvSpPr>
      <dsp:spPr>
        <a:xfrm>
          <a:off x="0" y="2383966"/>
          <a:ext cx="6247209" cy="782470"/>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Try requesting </a:t>
          </a:r>
          <a:br>
            <a:rPr lang="en-GB" sz="1400" b="0" kern="1200" dirty="0" smtClean="0"/>
          </a:br>
          <a:r>
            <a:rPr lang="en-GB" sz="1400" b="1" kern="1200" dirty="0" smtClean="0"/>
            <a:t>/</a:t>
          </a:r>
          <a:r>
            <a:rPr lang="en-GB" sz="1400" kern="1200" dirty="0" smtClean="0"/>
            <a:t>FILTER/CONTAINER/FX/</a:t>
          </a:r>
          <a:r>
            <a:rPr lang="en-GB" sz="1400" kern="1200" dirty="0" err="1" smtClean="0"/>
            <a:t>MAJOR?sort</a:t>
          </a:r>
          <a:r>
            <a:rPr lang="en-GB" sz="1400" kern="1200" dirty="0" smtClean="0"/>
            <a:t>=</a:t>
          </a:r>
          <a:br>
            <a:rPr lang="en-GB" sz="1400" kern="1200" dirty="0" smtClean="0"/>
          </a:br>
          <a:r>
            <a:rPr lang="en-GB" sz="1400" kern="1200" dirty="0" err="1" smtClean="0"/>
            <a:t>InstrumentName:list:MySortList:ascending</a:t>
          </a:r>
          <a:endParaRPr lang="en-GB" sz="1400" kern="1200" dirty="0" smtClean="0"/>
        </a:p>
      </dsp:txBody>
      <dsp:txXfrm>
        <a:off x="0" y="2383966"/>
        <a:ext cx="6247209" cy="782470"/>
      </dsp:txXfrm>
    </dsp:sp>
    <dsp:sp modelId="{D4EE9836-CD2C-43CE-BA9A-05F9ADE62DC7}">
      <dsp:nvSpPr>
        <dsp:cNvPr id="0" name=""/>
        <dsp:cNvSpPr/>
      </dsp:nvSpPr>
      <dsp:spPr>
        <a:xfrm rot="10800000">
          <a:off x="0" y="1192263"/>
          <a:ext cx="6247209" cy="1203440"/>
        </a:xfrm>
        <a:prstGeom prst="upArrowCallou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Create a </a:t>
          </a:r>
          <a:r>
            <a:rPr lang="en-GB" sz="1400" b="0" kern="1200" dirty="0" err="1" smtClean="0"/>
            <a:t>CustomSort</a:t>
          </a:r>
          <a:r>
            <a:rPr lang="en-GB" sz="1400" b="0" kern="1200" dirty="0" smtClean="0"/>
            <a:t> list called </a:t>
          </a:r>
          <a:r>
            <a:rPr lang="en-GB" sz="1400" b="0" kern="1200" dirty="0" err="1" smtClean="0"/>
            <a:t>MySortList</a:t>
          </a:r>
          <a:r>
            <a:rPr lang="en-GB" sz="1400" b="0" kern="1200" dirty="0" smtClean="0"/>
            <a:t> defining your preferred order of the instruments /CONTAINER/FX/MAJOR however you like</a:t>
          </a:r>
        </a:p>
      </dsp:txBody>
      <dsp:txXfrm rot="10800000">
        <a:off x="0" y="1192263"/>
        <a:ext cx="6247209" cy="781959"/>
      </dsp:txXfrm>
    </dsp:sp>
    <dsp:sp modelId="{7C659590-2083-46A6-88A1-1EE87B2B23CF}">
      <dsp:nvSpPr>
        <dsp:cNvPr id="0" name=""/>
        <dsp:cNvSpPr/>
      </dsp:nvSpPr>
      <dsp:spPr>
        <a:xfrm rot="10800000">
          <a:off x="0" y="559"/>
          <a:ext cx="6247209" cy="1203440"/>
        </a:xfrm>
        <a:prstGeom prst="upArrowCallou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b="0" kern="1200" dirty="0" smtClean="0"/>
            <a:t>Open configuration file:</a:t>
          </a:r>
        </a:p>
        <a:p>
          <a:pPr lvl="0" algn="ctr" defTabSz="622300">
            <a:lnSpc>
              <a:spcPct val="90000"/>
            </a:lnSpc>
            <a:spcBef>
              <a:spcPct val="0"/>
            </a:spcBef>
            <a:spcAft>
              <a:spcPct val="35000"/>
            </a:spcAft>
          </a:pPr>
          <a:r>
            <a:rPr lang="en-GB" sz="1400" b="0" kern="1200" dirty="0" smtClean="0"/>
            <a:t>\</a:t>
          </a:r>
          <a:r>
            <a:rPr lang="en-GB" sz="1400" b="0" kern="1200" dirty="0" err="1" smtClean="0"/>
            <a:t>global_config</a:t>
          </a:r>
          <a:r>
            <a:rPr lang="en-GB" sz="1400" b="0" kern="1200" dirty="0" smtClean="0"/>
            <a:t>\overrides\</a:t>
          </a:r>
          <a:r>
            <a:rPr lang="en-GB" sz="1400" b="0" kern="1200" dirty="0" err="1" smtClean="0"/>
            <a:t>RefinerService</a:t>
          </a:r>
          <a:r>
            <a:rPr lang="en-GB" sz="1400" b="0" kern="1200" dirty="0" smtClean="0"/>
            <a:t>\Transformer\</a:t>
          </a:r>
          <a:r>
            <a:rPr lang="en-GB" sz="1400" b="0" kern="1200" dirty="0" err="1" smtClean="0"/>
            <a:t>etc</a:t>
          </a:r>
          <a:r>
            <a:rPr lang="en-GB" sz="1400" b="0" kern="1200" dirty="0" smtClean="0"/>
            <a:t>\</a:t>
          </a:r>
          <a:r>
            <a:rPr lang="en-GB" sz="1400" b="0" kern="1200" dirty="0" err="1" smtClean="0"/>
            <a:t>refiner.properties</a:t>
          </a:r>
          <a:endParaRPr lang="en-GB" sz="1400" b="0" kern="1200" dirty="0" smtClean="0"/>
        </a:p>
      </dsp:txBody>
      <dsp:txXfrm rot="10800000">
        <a:off x="0" y="559"/>
        <a:ext cx="6247209" cy="7819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606025-13CA-254B-8BA6-F09499A77FB5}">
      <dsp:nvSpPr>
        <dsp:cNvPr id="0" name=""/>
        <dsp:cNvSpPr/>
      </dsp:nvSpPr>
      <dsp:spPr>
        <a:xfrm>
          <a:off x="0" y="0"/>
          <a:ext cx="6365507" cy="182880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t>Multiple filter requests to Liberator are single requests to the transformer</a:t>
          </a:r>
          <a:endParaRPr lang="en-GB" sz="2000" kern="1200" dirty="0"/>
        </a:p>
      </dsp:txBody>
      <dsp:txXfrm>
        <a:off x="53564" y="53564"/>
        <a:ext cx="4475299" cy="1721672"/>
      </dsp:txXfrm>
    </dsp:sp>
    <dsp:sp modelId="{677BB0C1-322D-5844-B780-B05CA3277B1F}">
      <dsp:nvSpPr>
        <dsp:cNvPr id="0" name=""/>
        <dsp:cNvSpPr/>
      </dsp:nvSpPr>
      <dsp:spPr>
        <a:xfrm>
          <a:off x="1123324" y="2235200"/>
          <a:ext cx="6365507" cy="1828800"/>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t>If there are multiple filters on the same ‘underlying container’ it will be shared.</a:t>
          </a:r>
          <a:endParaRPr lang="en-GB" sz="2000" kern="1200" dirty="0"/>
        </a:p>
      </dsp:txBody>
      <dsp:txXfrm>
        <a:off x="1176888" y="2288764"/>
        <a:ext cx="3946334" cy="1721672"/>
      </dsp:txXfrm>
    </dsp:sp>
    <dsp:sp modelId="{AFF27672-B137-7F43-B7CC-8AD32636FCC1}">
      <dsp:nvSpPr>
        <dsp:cNvPr id="0" name=""/>
        <dsp:cNvSpPr/>
      </dsp:nvSpPr>
      <dsp:spPr>
        <a:xfrm>
          <a:off x="5176787" y="1437639"/>
          <a:ext cx="1188720" cy="1188720"/>
        </a:xfrm>
        <a:prstGeom prst="downArrow">
          <a:avLst>
            <a:gd name="adj1" fmla="val 55000"/>
            <a:gd name="adj2" fmla="val 45000"/>
          </a:avLst>
        </a:prstGeom>
        <a:solidFill>
          <a:schemeClr val="tx2">
            <a:lumMod val="20000"/>
            <a:lumOff val="80000"/>
          </a:schemeClr>
        </a:solidFill>
        <a:ln w="9525" cap="flat" cmpd="sng" algn="ctr">
          <a:solidFill>
            <a:schemeClr val="bg1">
              <a:lumMod val="7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GB" sz="3600" kern="1200"/>
        </a:p>
      </dsp:txBody>
      <dsp:txXfrm>
        <a:off x="5444249" y="1437639"/>
        <a:ext cx="653796" cy="89451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626567-6DFD-4FCD-AC38-0965F5A2B243}">
      <dsp:nvSpPr>
        <dsp:cNvPr id="0" name=""/>
        <dsp:cNvSpPr/>
      </dsp:nvSpPr>
      <dsp:spPr>
        <a:xfrm>
          <a:off x="3816430" y="0"/>
          <a:ext cx="2932488" cy="1759493"/>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You should performance test your actual usage.</a:t>
          </a:r>
          <a:endParaRPr lang="en-GB" sz="1400" b="1" kern="1200" dirty="0"/>
        </a:p>
      </dsp:txBody>
      <dsp:txXfrm>
        <a:off x="3816430" y="0"/>
        <a:ext cx="2932488" cy="1759493"/>
      </dsp:txXfrm>
    </dsp:sp>
    <dsp:sp modelId="{08DDD9B9-29BF-4165-85C1-091BDAC68EE0}">
      <dsp:nvSpPr>
        <dsp:cNvPr id="0" name=""/>
        <dsp:cNvSpPr/>
      </dsp:nvSpPr>
      <dsp:spPr>
        <a:xfrm>
          <a:off x="578200" y="0"/>
          <a:ext cx="2932488" cy="1759493"/>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All searches are ‘live’</a:t>
          </a:r>
        </a:p>
      </dsp:txBody>
      <dsp:txXfrm>
        <a:off x="578200" y="0"/>
        <a:ext cx="2932488" cy="1759493"/>
      </dsp:txXfrm>
    </dsp:sp>
    <dsp:sp modelId="{EE25722D-156F-4C48-AB25-8E44D120A215}">
      <dsp:nvSpPr>
        <dsp:cNvPr id="0" name=""/>
        <dsp:cNvSpPr/>
      </dsp:nvSpPr>
      <dsp:spPr>
        <a:xfrm>
          <a:off x="582921" y="2054836"/>
          <a:ext cx="2932488" cy="1759493"/>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Refiner scales linearly with the number of cores</a:t>
          </a:r>
          <a:endParaRPr lang="en-GB" sz="1400" b="1" kern="1200" dirty="0"/>
        </a:p>
      </dsp:txBody>
      <dsp:txXfrm>
        <a:off x="582921" y="2054836"/>
        <a:ext cx="2932488" cy="1759493"/>
      </dsp:txXfrm>
    </dsp:sp>
    <dsp:sp modelId="{BB453F0B-0866-4AA5-8011-24E1ED056A9D}">
      <dsp:nvSpPr>
        <dsp:cNvPr id="0" name=""/>
        <dsp:cNvSpPr/>
      </dsp:nvSpPr>
      <dsp:spPr>
        <a:xfrm>
          <a:off x="3808659" y="2054836"/>
          <a:ext cx="2932488" cy="1759493"/>
        </a:xfrm>
        <a:prstGeom prst="rect">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The sorting algorithm is incremental</a:t>
          </a:r>
          <a:endParaRPr lang="en-GB" sz="1400" b="1" kern="1200" dirty="0"/>
        </a:p>
      </dsp:txBody>
      <dsp:txXfrm>
        <a:off x="3808659" y="2054836"/>
        <a:ext cx="2932488" cy="17594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7221A-A511-41A2-9572-C27F0661B061}">
      <dsp:nvSpPr>
        <dsp:cNvPr id="0" name=""/>
        <dsp:cNvSpPr/>
      </dsp:nvSpPr>
      <dsp:spPr>
        <a:xfrm>
          <a:off x="0" y="0"/>
          <a:ext cx="4876800" cy="55333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GB" sz="2200" kern="1200" dirty="0" smtClean="0"/>
            <a:t>Transformer receives update</a:t>
          </a:r>
          <a:endParaRPr lang="en-GB" sz="2200" kern="1200" dirty="0"/>
        </a:p>
      </dsp:txBody>
      <dsp:txXfrm>
        <a:off x="16207" y="16207"/>
        <a:ext cx="4232951" cy="520920"/>
      </dsp:txXfrm>
    </dsp:sp>
    <dsp:sp modelId="{15596663-C5BA-48D9-BE83-DF83DDD0D613}">
      <dsp:nvSpPr>
        <dsp:cNvPr id="0" name=""/>
        <dsp:cNvSpPr/>
      </dsp:nvSpPr>
      <dsp:spPr>
        <a:xfrm>
          <a:off x="408432" y="653941"/>
          <a:ext cx="4876800" cy="55333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GB" sz="2200" kern="1200" smtClean="0"/>
            <a:t>Module handles update</a:t>
          </a:r>
          <a:endParaRPr lang="en-GB" sz="2200" kern="1200" dirty="0" smtClean="0"/>
        </a:p>
      </dsp:txBody>
      <dsp:txXfrm>
        <a:off x="424639" y="670148"/>
        <a:ext cx="4076286" cy="520920"/>
      </dsp:txXfrm>
    </dsp:sp>
    <dsp:sp modelId="{41FC69BB-8140-434A-8B7C-171E75D24D6D}">
      <dsp:nvSpPr>
        <dsp:cNvPr id="0" name=""/>
        <dsp:cNvSpPr/>
      </dsp:nvSpPr>
      <dsp:spPr>
        <a:xfrm>
          <a:off x="810768" y="1307882"/>
          <a:ext cx="4876800" cy="55333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GB" sz="2200" kern="1200" smtClean="0"/>
            <a:t>Module handles business logic</a:t>
          </a:r>
          <a:endParaRPr lang="en-GB" sz="2200" kern="1200" dirty="0" smtClean="0"/>
        </a:p>
      </dsp:txBody>
      <dsp:txXfrm>
        <a:off x="826975" y="1324089"/>
        <a:ext cx="4082382" cy="520920"/>
      </dsp:txXfrm>
    </dsp:sp>
    <dsp:sp modelId="{56076289-69E2-4282-9CB2-91ED423873A4}">
      <dsp:nvSpPr>
        <dsp:cNvPr id="0" name=""/>
        <dsp:cNvSpPr/>
      </dsp:nvSpPr>
      <dsp:spPr>
        <a:xfrm>
          <a:off x="1219200" y="1961823"/>
          <a:ext cx="4876800" cy="55333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GB" sz="2200" kern="1200" smtClean="0"/>
            <a:t>Module sends derived update</a:t>
          </a:r>
          <a:endParaRPr lang="en-GB" sz="2200" kern="1200" dirty="0" smtClean="0"/>
        </a:p>
      </dsp:txBody>
      <dsp:txXfrm>
        <a:off x="1235407" y="1978030"/>
        <a:ext cx="4076286" cy="520920"/>
      </dsp:txXfrm>
    </dsp:sp>
    <dsp:sp modelId="{8975D68D-CCEE-406B-ABC4-9EA7A8BBFC11}">
      <dsp:nvSpPr>
        <dsp:cNvPr id="0" name=""/>
        <dsp:cNvSpPr/>
      </dsp:nvSpPr>
      <dsp:spPr>
        <a:xfrm>
          <a:off x="4517132" y="423804"/>
          <a:ext cx="359667" cy="359667"/>
        </a:xfrm>
        <a:prstGeom prst="downArrow">
          <a:avLst>
            <a:gd name="adj1" fmla="val 55000"/>
            <a:gd name="adj2" fmla="val 45000"/>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en-GB" sz="1700" kern="1200"/>
        </a:p>
      </dsp:txBody>
      <dsp:txXfrm>
        <a:off x="4598057" y="423804"/>
        <a:ext cx="197817" cy="270649"/>
      </dsp:txXfrm>
    </dsp:sp>
    <dsp:sp modelId="{4A7E6DC7-DD98-41FF-8508-5DE6957AF3AF}">
      <dsp:nvSpPr>
        <dsp:cNvPr id="0" name=""/>
        <dsp:cNvSpPr/>
      </dsp:nvSpPr>
      <dsp:spPr>
        <a:xfrm>
          <a:off x="4925564" y="1077745"/>
          <a:ext cx="359667" cy="359667"/>
        </a:xfrm>
        <a:prstGeom prst="downArrow">
          <a:avLst>
            <a:gd name="adj1" fmla="val 55000"/>
            <a:gd name="adj2" fmla="val 45000"/>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en-GB" sz="1700" kern="1200"/>
        </a:p>
      </dsp:txBody>
      <dsp:txXfrm>
        <a:off x="5006489" y="1077745"/>
        <a:ext cx="197817" cy="270649"/>
      </dsp:txXfrm>
    </dsp:sp>
    <dsp:sp modelId="{27253C4B-FB92-4F16-8B5D-9C6814977E9C}">
      <dsp:nvSpPr>
        <dsp:cNvPr id="0" name=""/>
        <dsp:cNvSpPr/>
      </dsp:nvSpPr>
      <dsp:spPr>
        <a:xfrm>
          <a:off x="5327900" y="1731686"/>
          <a:ext cx="359667" cy="359667"/>
        </a:xfrm>
        <a:prstGeom prst="downArrow">
          <a:avLst>
            <a:gd name="adj1" fmla="val 55000"/>
            <a:gd name="adj2" fmla="val 45000"/>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en-GB" sz="1700" kern="1200"/>
        </a:p>
      </dsp:txBody>
      <dsp:txXfrm>
        <a:off x="5408825" y="1731686"/>
        <a:ext cx="197817" cy="27064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1BC3D41-9167-4E15-A6FD-EDDE4E78171F}" type="datetimeFigureOut">
              <a:rPr lang="en-GB" smtClean="0"/>
              <a:pPr/>
              <a:t>05/11/2013</a:t>
            </a:fld>
            <a:endParaRPr lang="en-GB"/>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866C405B-2D57-4B66-8A81-5C22067F5304}" type="slidenum">
              <a:rPr lang="en-GB" smtClean="0"/>
              <a:pPr/>
              <a:t>‹#›</a:t>
            </a:fld>
            <a:endParaRPr lang="en-GB"/>
          </a:p>
        </p:txBody>
      </p:sp>
    </p:spTree>
    <p:extLst>
      <p:ext uri="{BB962C8B-B14F-4D97-AF65-F5344CB8AC3E}">
        <p14:creationId xmlns:p14="http://schemas.microsoft.com/office/powerpoint/2010/main" val="375615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defRPr>
            </a:lvl1pPr>
          </a:lstStyle>
          <a:p>
            <a:pPr>
              <a:defRPr/>
            </a:pPr>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atin typeface="Arial" charset="0"/>
              </a:defRPr>
            </a:lvl1pPr>
          </a:lstStyle>
          <a:p>
            <a:pPr>
              <a:defRPr/>
            </a:pPr>
            <a:fld id="{8FEAAE4D-FE68-476C-BDA7-D205C70797C1}" type="datetimeFigureOut">
              <a:rPr lang="en-US"/>
              <a:pPr>
                <a:defRPr/>
              </a:pPr>
              <a:t>11/5/2013</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atin typeface="Arial" charset="0"/>
              </a:defRPr>
            </a:lvl1pPr>
          </a:lstStyle>
          <a:p>
            <a:pPr>
              <a:defRPr/>
            </a:pPr>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atin typeface="Arial" charset="0"/>
              </a:defRPr>
            </a:lvl1pPr>
          </a:lstStyle>
          <a:p>
            <a:pPr>
              <a:defRPr/>
            </a:pPr>
            <a:fld id="{C4F89C45-375B-4720-AD54-F97A4DF2003F}" type="slidenum">
              <a:rPr lang="en-GB"/>
              <a:pPr>
                <a:defRPr/>
              </a:pPr>
              <a:t>‹#›</a:t>
            </a:fld>
            <a:endParaRPr lang="en-GB"/>
          </a:p>
        </p:txBody>
      </p:sp>
    </p:spTree>
    <p:extLst>
      <p:ext uri="{BB962C8B-B14F-4D97-AF65-F5344CB8AC3E}">
        <p14:creationId xmlns:p14="http://schemas.microsoft.com/office/powerpoint/2010/main" val="39863194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30" algn="l" rtl="0" eaLnBrk="0" fontAlgn="base" hangingPunct="0">
      <a:spcBef>
        <a:spcPct val="30000"/>
      </a:spcBef>
      <a:spcAft>
        <a:spcPct val="0"/>
      </a:spcAft>
      <a:defRPr sz="1200" kern="1200">
        <a:solidFill>
          <a:schemeClr val="tx1"/>
        </a:solidFill>
        <a:latin typeface="+mn-lt"/>
        <a:ea typeface="+mn-ea"/>
        <a:cs typeface="+mn-cs"/>
      </a:defRPr>
    </a:lvl2pPr>
    <a:lvl3pPr marL="914259" algn="l" rtl="0" eaLnBrk="0" fontAlgn="base" hangingPunct="0">
      <a:spcBef>
        <a:spcPct val="30000"/>
      </a:spcBef>
      <a:spcAft>
        <a:spcPct val="0"/>
      </a:spcAft>
      <a:defRPr sz="1200" kern="1200">
        <a:solidFill>
          <a:schemeClr val="tx1"/>
        </a:solidFill>
        <a:latin typeface="+mn-lt"/>
        <a:ea typeface="+mn-ea"/>
        <a:cs typeface="+mn-cs"/>
      </a:defRPr>
    </a:lvl3pPr>
    <a:lvl4pPr marL="1371390" algn="l" rtl="0" eaLnBrk="0" fontAlgn="base" hangingPunct="0">
      <a:spcBef>
        <a:spcPct val="30000"/>
      </a:spcBef>
      <a:spcAft>
        <a:spcPct val="0"/>
      </a:spcAft>
      <a:defRPr sz="1200" kern="1200">
        <a:solidFill>
          <a:schemeClr val="tx1"/>
        </a:solidFill>
        <a:latin typeface="+mn-lt"/>
        <a:ea typeface="+mn-ea"/>
        <a:cs typeface="+mn-cs"/>
      </a:defRPr>
    </a:lvl4pPr>
    <a:lvl5pPr marL="1828519" algn="l" rtl="0" eaLnBrk="0" fontAlgn="base" hangingPunct="0">
      <a:spcBef>
        <a:spcPct val="30000"/>
      </a:spcBef>
      <a:spcAft>
        <a:spcPct val="0"/>
      </a:spcAft>
      <a:defRPr sz="1200" kern="1200">
        <a:solidFill>
          <a:schemeClr val="tx1"/>
        </a:solidFill>
        <a:latin typeface="+mn-lt"/>
        <a:ea typeface="+mn-ea"/>
        <a:cs typeface="+mn-cs"/>
      </a:defRPr>
    </a:lvl5pPr>
    <a:lvl6pPr marL="2285649" algn="l" defTabSz="914259" rtl="0" eaLnBrk="1" latinLnBrk="0" hangingPunct="1">
      <a:defRPr sz="1200" kern="1200">
        <a:solidFill>
          <a:schemeClr val="tx1"/>
        </a:solidFill>
        <a:latin typeface="+mn-lt"/>
        <a:ea typeface="+mn-ea"/>
        <a:cs typeface="+mn-cs"/>
      </a:defRPr>
    </a:lvl6pPr>
    <a:lvl7pPr marL="2742780" algn="l" defTabSz="914259" rtl="0" eaLnBrk="1" latinLnBrk="0" hangingPunct="1">
      <a:defRPr sz="1200" kern="1200">
        <a:solidFill>
          <a:schemeClr val="tx1"/>
        </a:solidFill>
        <a:latin typeface="+mn-lt"/>
        <a:ea typeface="+mn-ea"/>
        <a:cs typeface="+mn-cs"/>
      </a:defRPr>
    </a:lvl7pPr>
    <a:lvl8pPr marL="3199908" algn="l" defTabSz="914259" rtl="0" eaLnBrk="1" latinLnBrk="0" hangingPunct="1">
      <a:defRPr sz="1200" kern="1200">
        <a:solidFill>
          <a:schemeClr val="tx1"/>
        </a:solidFill>
        <a:latin typeface="+mn-lt"/>
        <a:ea typeface="+mn-ea"/>
        <a:cs typeface="+mn-cs"/>
      </a:defRPr>
    </a:lvl8pPr>
    <a:lvl9pPr marL="3657039" algn="l" defTabSz="91425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1</a:t>
            </a:fld>
            <a:endParaRPr lang="en-GB"/>
          </a:p>
        </p:txBody>
      </p:sp>
    </p:spTree>
    <p:extLst>
      <p:ext uri="{BB962C8B-B14F-4D97-AF65-F5344CB8AC3E}">
        <p14:creationId xmlns:p14="http://schemas.microsoft.com/office/powerpoint/2010/main" val="162907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29</a:t>
            </a:fld>
            <a:endParaRPr lang="en-GB"/>
          </a:p>
        </p:txBody>
      </p:sp>
    </p:spTree>
    <p:extLst>
      <p:ext uri="{BB962C8B-B14F-4D97-AF65-F5344CB8AC3E}">
        <p14:creationId xmlns:p14="http://schemas.microsoft.com/office/powerpoint/2010/main" val="1019317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30</a:t>
            </a:fld>
            <a:endParaRPr lang="en-GB"/>
          </a:p>
        </p:txBody>
      </p:sp>
    </p:spTree>
    <p:extLst>
      <p:ext uri="{BB962C8B-B14F-4D97-AF65-F5344CB8AC3E}">
        <p14:creationId xmlns:p14="http://schemas.microsoft.com/office/powerpoint/2010/main" val="4095514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31</a:t>
            </a:fld>
            <a:endParaRPr lang="en-GB"/>
          </a:p>
        </p:txBody>
      </p:sp>
    </p:spTree>
    <p:extLst>
      <p:ext uri="{BB962C8B-B14F-4D97-AF65-F5344CB8AC3E}">
        <p14:creationId xmlns:p14="http://schemas.microsoft.com/office/powerpoint/2010/main" val="4095514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t>32</a:t>
            </a:fld>
            <a:endParaRPr lang="en-US"/>
          </a:p>
        </p:txBody>
      </p:sp>
    </p:spTree>
    <p:extLst>
      <p:ext uri="{BB962C8B-B14F-4D97-AF65-F5344CB8AC3E}">
        <p14:creationId xmlns:p14="http://schemas.microsoft.com/office/powerpoint/2010/main" val="407660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37</a:t>
            </a:fld>
            <a:endParaRPr lang="en-GB"/>
          </a:p>
        </p:txBody>
      </p:sp>
    </p:spTree>
    <p:extLst>
      <p:ext uri="{BB962C8B-B14F-4D97-AF65-F5344CB8AC3E}">
        <p14:creationId xmlns:p14="http://schemas.microsoft.com/office/powerpoint/2010/main" val="2441604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41</a:t>
            </a:fld>
            <a:endParaRPr lang="en-GB"/>
          </a:p>
        </p:txBody>
      </p:sp>
    </p:spTree>
    <p:extLst>
      <p:ext uri="{BB962C8B-B14F-4D97-AF65-F5344CB8AC3E}">
        <p14:creationId xmlns:p14="http://schemas.microsoft.com/office/powerpoint/2010/main" val="1004805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42</a:t>
            </a:fld>
            <a:endParaRPr lang="en-GB"/>
          </a:p>
        </p:txBody>
      </p:sp>
    </p:spTree>
    <p:extLst>
      <p:ext uri="{BB962C8B-B14F-4D97-AF65-F5344CB8AC3E}">
        <p14:creationId xmlns:p14="http://schemas.microsoft.com/office/powerpoint/2010/main" val="2402887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2</a:t>
            </a:fld>
            <a:endParaRPr lang="en-GB"/>
          </a:p>
        </p:txBody>
      </p:sp>
    </p:spTree>
    <p:extLst>
      <p:ext uri="{BB962C8B-B14F-4D97-AF65-F5344CB8AC3E}">
        <p14:creationId xmlns:p14="http://schemas.microsoft.com/office/powerpoint/2010/main" val="3059740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3</a:t>
            </a:fld>
            <a:endParaRPr lang="en-GB"/>
          </a:p>
        </p:txBody>
      </p:sp>
    </p:spTree>
    <p:extLst>
      <p:ext uri="{BB962C8B-B14F-4D97-AF65-F5344CB8AC3E}">
        <p14:creationId xmlns:p14="http://schemas.microsoft.com/office/powerpoint/2010/main" val="3091135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5</a:t>
            </a:fld>
            <a:endParaRPr lang="en-GB"/>
          </a:p>
        </p:txBody>
      </p:sp>
    </p:spTree>
    <p:extLst>
      <p:ext uri="{BB962C8B-B14F-4D97-AF65-F5344CB8AC3E}">
        <p14:creationId xmlns:p14="http://schemas.microsoft.com/office/powerpoint/2010/main" val="1696666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6</a:t>
            </a:fld>
            <a:endParaRPr lang="en-GB"/>
          </a:p>
        </p:txBody>
      </p:sp>
    </p:spTree>
    <p:extLst>
      <p:ext uri="{BB962C8B-B14F-4D97-AF65-F5344CB8AC3E}">
        <p14:creationId xmlns:p14="http://schemas.microsoft.com/office/powerpoint/2010/main" val="3901866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7</a:t>
            </a:fld>
            <a:endParaRPr lang="en-GB"/>
          </a:p>
        </p:txBody>
      </p:sp>
    </p:spTree>
    <p:extLst>
      <p:ext uri="{BB962C8B-B14F-4D97-AF65-F5344CB8AC3E}">
        <p14:creationId xmlns:p14="http://schemas.microsoft.com/office/powerpoint/2010/main" val="1790149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dirty="0"/>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18</a:t>
            </a:fld>
            <a:endParaRPr lang="en-GB"/>
          </a:p>
        </p:txBody>
      </p:sp>
    </p:spTree>
    <p:extLst>
      <p:ext uri="{BB962C8B-B14F-4D97-AF65-F5344CB8AC3E}">
        <p14:creationId xmlns:p14="http://schemas.microsoft.com/office/powerpoint/2010/main" val="903831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t>20</a:t>
            </a:fld>
            <a:endParaRPr lang="en-US"/>
          </a:p>
        </p:txBody>
      </p:sp>
    </p:spTree>
    <p:extLst>
      <p:ext uri="{BB962C8B-B14F-4D97-AF65-F5344CB8AC3E}">
        <p14:creationId xmlns:p14="http://schemas.microsoft.com/office/powerpoint/2010/main" val="4076609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C4F89C45-375B-4720-AD54-F97A4DF2003F}" type="slidenum">
              <a:rPr lang="en-GB" smtClean="0"/>
              <a:pPr>
                <a:defRPr/>
              </a:pPr>
              <a:t>28</a:t>
            </a:fld>
            <a:endParaRPr lang="en-GB"/>
          </a:p>
        </p:txBody>
      </p:sp>
    </p:spTree>
    <p:extLst>
      <p:ext uri="{BB962C8B-B14F-4D97-AF65-F5344CB8AC3E}">
        <p14:creationId xmlns:p14="http://schemas.microsoft.com/office/powerpoint/2010/main" val="283972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215856"/>
            <a:ext cx="7200000" cy="646756"/>
          </a:xfrm>
        </p:spPr>
        <p:txBody>
          <a:bodyPr/>
          <a:lstStyle/>
          <a:p>
            <a:r>
              <a:rPr lang="en-US" dirty="0" smtClean="0"/>
              <a:t>Click to edit Master title style</a:t>
            </a:r>
            <a:endParaRPr lang="en-GB" dirty="0"/>
          </a:p>
        </p:txBody>
      </p:sp>
      <p:sp>
        <p:nvSpPr>
          <p:cNvPr id="3" name="Content Placeholder 2"/>
          <p:cNvSpPr>
            <a:spLocks noGrp="1"/>
          </p:cNvSpPr>
          <p:nvPr>
            <p:ph idx="1"/>
          </p:nvPr>
        </p:nvSpPr>
        <p:spPr>
          <a:xfrm>
            <a:off x="457200" y="1440000"/>
            <a:ext cx="8280000" cy="468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Footer Placeholder 4"/>
          <p:cNvSpPr>
            <a:spLocks noGrp="1"/>
          </p:cNvSpPr>
          <p:nvPr>
            <p:ph type="ftr" sz="quarter" idx="10"/>
          </p:nvPr>
        </p:nvSpPr>
        <p:spPr/>
        <p:txBody>
          <a:bodyPr/>
          <a:lstStyle>
            <a:lvl1pPr>
              <a:defRPr/>
            </a:lvl1pPr>
          </a:lstStyle>
          <a:p>
            <a:pPr>
              <a:defRPr/>
            </a:pPr>
            <a:r>
              <a:rPr lang="en-GB" dirty="0" smtClean="0"/>
              <a:t>© 2013 CAPLIN SYSTEMS LTD</a:t>
            </a:r>
            <a:endParaRPr lang="en-GB" dirty="0"/>
          </a:p>
        </p:txBody>
      </p:sp>
      <p:sp>
        <p:nvSpPr>
          <p:cNvPr id="5" name="Slide Number Placeholder 5"/>
          <p:cNvSpPr>
            <a:spLocks noGrp="1"/>
          </p:cNvSpPr>
          <p:nvPr>
            <p:ph type="sldNum" sz="quarter" idx="11"/>
          </p:nvPr>
        </p:nvSpPr>
        <p:spPr/>
        <p:txBody>
          <a:bodyPr/>
          <a:lstStyle>
            <a:lvl1pPr>
              <a:defRPr/>
            </a:lvl1pPr>
          </a:lstStyle>
          <a:p>
            <a:pPr>
              <a:defRPr/>
            </a:pPr>
            <a:fld id="{A9873DA5-A4DE-4C8E-B519-9816E3F85440}"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18560" y="1138135"/>
            <a:ext cx="5039360" cy="1470025"/>
          </a:xfrm>
        </p:spPr>
        <p:txBody>
          <a:bodyPr anchor="b" anchorCtr="0"/>
          <a:lstStyle>
            <a:lvl1pPr algn="r">
              <a:defRPr b="1" i="0">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8" name="Picture 7"/>
          <p:cNvPicPr>
            <a:picLocks/>
          </p:cNvPicPr>
          <p:nvPr userDrawn="1"/>
        </p:nvPicPr>
        <p:blipFill>
          <a:blip r:embed="rId3" cstate="print"/>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8167881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spc="-150"/>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800"/>
            </a:lvl1pPr>
            <a:lvl2pPr>
              <a:defRPr sz="24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75424255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673" y="2198795"/>
            <a:ext cx="8259127" cy="1052405"/>
          </a:xfrm>
        </p:spPr>
        <p:txBody>
          <a:bodyPr anchor="b" anchorCtr="0">
            <a:normAutofit/>
          </a:bodyPr>
          <a:lstStyle>
            <a:lvl1pPr algn="l">
              <a:defRPr sz="4400" b="1" cap="none" spc="-150">
                <a:solidFill>
                  <a:schemeClr val="bg1"/>
                </a:solidFill>
              </a:defRPr>
            </a:lvl1pPr>
          </a:lstStyle>
          <a:p>
            <a:r>
              <a:rPr lang="en-GB" dirty="0" smtClean="0"/>
              <a:t>Click to edit master title style</a:t>
            </a:r>
            <a:endParaRPr lang="en-US" dirty="0"/>
          </a:p>
        </p:txBody>
      </p:sp>
      <p:sp>
        <p:nvSpPr>
          <p:cNvPr id="3" name="Text Placeholder 2"/>
          <p:cNvSpPr>
            <a:spLocks noGrp="1"/>
          </p:cNvSpPr>
          <p:nvPr>
            <p:ph type="body" idx="1"/>
          </p:nvPr>
        </p:nvSpPr>
        <p:spPr>
          <a:xfrm>
            <a:off x="427674" y="3258927"/>
            <a:ext cx="8259127" cy="1500187"/>
          </a:xfrm>
        </p:spPr>
        <p:txBody>
          <a:bodyPr anchor="t" anchorCtr="0"/>
          <a:lstStyle>
            <a:lvl1pPr marL="0" indent="0">
              <a:buNone/>
              <a:defRPr sz="2000"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79584004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42536914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9" y="1535113"/>
            <a:ext cx="4041775"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1525422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pc="-150"/>
            </a:lvl1p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8572769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3"/>
          <p:cNvSpPr>
            <a:spLocks noGrp="1"/>
          </p:cNvSpPr>
          <p:nvPr>
            <p:ph type="body" sz="half" idx="2"/>
          </p:nvPr>
        </p:nvSpPr>
        <p:spPr>
          <a:xfrm>
            <a:off x="457204" y="1869440"/>
            <a:ext cx="8229597" cy="4256725"/>
          </a:xfrm>
        </p:spPr>
        <p:txBody>
          <a:bodyPr/>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4584635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
        <p:nvSpPr>
          <p:cNvPr id="7" name="Text Placeholder 3"/>
          <p:cNvSpPr>
            <a:spLocks noGrp="1"/>
          </p:cNvSpPr>
          <p:nvPr>
            <p:ph type="body" sz="half" idx="2"/>
          </p:nvPr>
        </p:nvSpPr>
        <p:spPr>
          <a:xfrm>
            <a:off x="457204" y="1869440"/>
            <a:ext cx="3911597" cy="4256725"/>
          </a:xfrm>
        </p:spPr>
        <p:txBody>
          <a:bodyPr numCol="1" spcCol="0"/>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
          </p:nvPr>
        </p:nvSpPr>
        <p:spPr>
          <a:xfrm>
            <a:off x="4602480" y="1869440"/>
            <a:ext cx="4084320" cy="42567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Tree>
    <p:extLst>
      <p:ext uri="{BB962C8B-B14F-4D97-AF65-F5344CB8AC3E}">
        <p14:creationId xmlns:p14="http://schemas.microsoft.com/office/powerpoint/2010/main" val="37532708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55138098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49"/>
            <a:ext cx="3008313" cy="1162051"/>
          </a:xfrm>
        </p:spPr>
        <p:txBody>
          <a:bodyPr anchor="b"/>
          <a:lstStyle>
            <a:lvl1pPr algn="l">
              <a:defRPr sz="2000" b="1" spc="-150"/>
            </a:lvl1pPr>
          </a:lstStyle>
          <a:p>
            <a:r>
              <a:rPr lang="en-US" smtClean="0"/>
              <a:t>Click to edit Master title style</a:t>
            </a:r>
            <a:endParaRPr lang="en-US" dirty="0"/>
          </a:p>
        </p:txBody>
      </p:sp>
      <p:sp>
        <p:nvSpPr>
          <p:cNvPr id="3" name="Content Placeholder 2"/>
          <p:cNvSpPr>
            <a:spLocks noGrp="1"/>
          </p:cNvSpPr>
          <p:nvPr>
            <p:ph idx="1"/>
          </p:nvPr>
        </p:nvSpPr>
        <p:spPr>
          <a:xfrm>
            <a:off x="3575050" y="273053"/>
            <a:ext cx="5111750" cy="5853113"/>
          </a:xfrm>
        </p:spPr>
        <p:txBody>
          <a:bodyPr/>
          <a:lstStyle>
            <a:lvl1pPr>
              <a:defRPr sz="28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0569737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0" y="215856"/>
            <a:ext cx="7054884" cy="646756"/>
          </a:xfrm>
        </p:spPr>
        <p:txBody>
          <a:bodyPr/>
          <a:lstStyle/>
          <a:p>
            <a:r>
              <a:rPr lang="en-US" dirty="0" smtClean="0"/>
              <a:t>Click to edit Master title style</a:t>
            </a:r>
            <a:endParaRPr lang="en-GB" dirty="0"/>
          </a:p>
        </p:txBody>
      </p:sp>
      <p:sp>
        <p:nvSpPr>
          <p:cNvPr id="3" name="Footer Placeholder 4"/>
          <p:cNvSpPr>
            <a:spLocks noGrp="1"/>
          </p:cNvSpPr>
          <p:nvPr>
            <p:ph type="ftr" sz="quarter" idx="10"/>
          </p:nvPr>
        </p:nvSpPr>
        <p:spPr/>
        <p:txBody>
          <a:bodyPr/>
          <a:lstStyle>
            <a:lvl1pPr>
              <a:defRPr/>
            </a:lvl1pPr>
          </a:lstStyle>
          <a:p>
            <a:pPr>
              <a:defRPr/>
            </a:pPr>
            <a:r>
              <a:rPr lang="en-GB" dirty="0" smtClean="0"/>
              <a:t>© 2013 CAPLIN SYSTEMS LTD</a:t>
            </a:r>
            <a:endParaRPr lang="en-GB" dirty="0"/>
          </a:p>
        </p:txBody>
      </p:sp>
      <p:sp>
        <p:nvSpPr>
          <p:cNvPr id="4" name="Slide Number Placeholder 5"/>
          <p:cNvSpPr>
            <a:spLocks noGrp="1"/>
          </p:cNvSpPr>
          <p:nvPr>
            <p:ph type="sldNum" sz="quarter" idx="11"/>
          </p:nvPr>
        </p:nvSpPr>
        <p:spPr/>
        <p:txBody>
          <a:bodyPr/>
          <a:lstStyle>
            <a:lvl1pPr>
              <a:defRPr/>
            </a:lvl1pPr>
          </a:lstStyle>
          <a:p>
            <a:pPr>
              <a:defRPr/>
            </a:pPr>
            <a:fld id="{7EC29214-F67E-4838-89D7-2BBE8BDAE745}"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solidFill>
                  <a:schemeClr val="accent6"/>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89667141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plin Direct Titl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5"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US" smtClean="0"/>
              <a:t>Click to edit Master title style</a:t>
            </a:r>
            <a:endParaRPr lang="en-US" dirty="0"/>
          </a:p>
        </p:txBody>
      </p:sp>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9" name="Picture 18"/>
          <p:cNvPicPr>
            <a:picLocks/>
          </p:cNvPicPr>
          <p:nvPr userDrawn="1"/>
        </p:nvPicPr>
        <p:blipFill>
          <a:blip r:embed="rId3" cstate="print"/>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1436048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plin integration Suite Titl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US" smtClean="0"/>
              <a:t>Click to edit Master title style</a:t>
            </a:r>
            <a:endParaRPr lang="en-US" dirty="0"/>
          </a:p>
        </p:txBody>
      </p:sp>
      <p:pic>
        <p:nvPicPr>
          <p:cNvPr id="20" name="Picture 19"/>
          <p:cNvPicPr>
            <a:picLocks/>
          </p:cNvPicPr>
          <p:nvPr userDrawn="1"/>
        </p:nvPicPr>
        <p:blipFill>
          <a:blip r:embed="rId3" cstate="print"/>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36792535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aplin Platform Titl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US" smtClean="0"/>
              <a:t>Click to edit Master title style</a:t>
            </a:r>
            <a:endParaRPr lang="en-US" dirty="0"/>
          </a:p>
        </p:txBody>
      </p:sp>
      <p:pic>
        <p:nvPicPr>
          <p:cNvPr id="20" name="Picture 19"/>
          <p:cNvPicPr>
            <a:picLocks/>
          </p:cNvPicPr>
          <p:nvPr userDrawn="1"/>
        </p:nvPicPr>
        <p:blipFill>
          <a:blip r:embed="rId3" cstate="print"/>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85729236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aplin Prof Services Titl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US" smtClean="0"/>
              <a:t>Click to edit Master title style</a:t>
            </a:r>
            <a:endParaRPr lang="en-US" dirty="0"/>
          </a:p>
        </p:txBody>
      </p:sp>
      <p:pic>
        <p:nvPicPr>
          <p:cNvPr id="20" name="Picture 19"/>
          <p:cNvPicPr>
            <a:picLocks/>
          </p:cNvPicPr>
          <p:nvPr userDrawn="1"/>
        </p:nvPicPr>
        <p:blipFill>
          <a:blip r:embed="rId3" cstate="print"/>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0265459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aplin Trader Titl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0"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22" name="Picture 21"/>
          <p:cNvPicPr>
            <a:picLocks/>
          </p:cNvPicPr>
          <p:nvPr userDrawn="1"/>
        </p:nvPicPr>
        <p:blipFill>
          <a:blip r:embed="rId3" cstate="print"/>
          <a:stretch>
            <a:fillRect/>
          </a:stretch>
        </p:blipFill>
        <p:spPr>
          <a:xfrm>
            <a:off x="6637424" y="5718921"/>
            <a:ext cx="2026920" cy="310552"/>
          </a:xfrm>
          <a:prstGeom prst="rect">
            <a:avLst/>
          </a:prstGeom>
        </p:spPr>
      </p:pic>
      <p:sp>
        <p:nvSpPr>
          <p:cNvPr id="23"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5843238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215856"/>
            <a:ext cx="7200000" cy="646756"/>
          </a:xfrm>
        </p:spPr>
        <p:txBody>
          <a:bodyPr/>
          <a:lstStyle/>
          <a:p>
            <a:r>
              <a:rPr lang="en-US" dirty="0" smtClean="0"/>
              <a:t>Click to edit Master title style</a:t>
            </a:r>
            <a:endParaRPr lang="en-GB" dirty="0"/>
          </a:p>
        </p:txBody>
      </p:sp>
      <p:sp>
        <p:nvSpPr>
          <p:cNvPr id="3" name="Content Placeholder 2"/>
          <p:cNvSpPr>
            <a:spLocks noGrp="1"/>
          </p:cNvSpPr>
          <p:nvPr>
            <p:ph idx="1"/>
          </p:nvPr>
        </p:nvSpPr>
        <p:spPr>
          <a:xfrm>
            <a:off x="457200" y="1440000"/>
            <a:ext cx="8280000" cy="468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5" name="Slide Number Placeholder 5"/>
          <p:cNvSpPr>
            <a:spLocks noGrp="1"/>
          </p:cNvSpPr>
          <p:nvPr>
            <p:ph type="sldNum" sz="quarter" idx="11"/>
          </p:nvPr>
        </p:nvSpPr>
        <p:spPr/>
        <p:txBody>
          <a:bodyPr/>
          <a:lstStyle>
            <a:lvl1pPr>
              <a:defRPr/>
            </a:lvl1pPr>
          </a:lstStyle>
          <a:p>
            <a:pPr>
              <a:defRPr/>
            </a:pPr>
            <a:fld id="{A9873DA5-A4DE-4C8E-B519-9816E3F85440}"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0" y="215856"/>
            <a:ext cx="7054884" cy="646756"/>
          </a:xfrm>
        </p:spPr>
        <p:txBody>
          <a:bodyPr/>
          <a:lstStyle/>
          <a:p>
            <a:r>
              <a:rPr lang="en-US" dirty="0" smtClean="0"/>
              <a:t>Click to edit Master title style</a:t>
            </a:r>
            <a:endParaRPr lang="en-GB" dirty="0"/>
          </a:p>
        </p:txBody>
      </p:sp>
      <p:sp>
        <p:nvSpPr>
          <p:cNvPr id="3"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4" name="Slide Number Placeholder 5"/>
          <p:cNvSpPr>
            <a:spLocks noGrp="1"/>
          </p:cNvSpPr>
          <p:nvPr>
            <p:ph type="sldNum" sz="quarter" idx="11"/>
          </p:nvPr>
        </p:nvSpPr>
        <p:spPr/>
        <p:txBody>
          <a:bodyPr/>
          <a:lstStyle>
            <a:lvl1pPr>
              <a:defRPr/>
            </a:lvl1pPr>
          </a:lstStyle>
          <a:p>
            <a:pPr>
              <a:defRPr/>
            </a:pPr>
            <a:fld id="{7EC29214-F67E-4838-89D7-2BBE8BDAE745}"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3" name="Slide Number Placeholder 5"/>
          <p:cNvSpPr>
            <a:spLocks noGrp="1"/>
          </p:cNvSpPr>
          <p:nvPr>
            <p:ph type="sldNum" sz="quarter" idx="11"/>
          </p:nvPr>
        </p:nvSpPr>
        <p:spPr/>
        <p:txBody>
          <a:bodyPr/>
          <a:lstStyle>
            <a:lvl1pPr>
              <a:defRPr/>
            </a:lvl1pPr>
          </a:lstStyle>
          <a:p>
            <a:pPr>
              <a:defRPr/>
            </a:pPr>
            <a:fld id="{DA2DB988-4CE2-4E0B-971D-2DDC12AA249C}"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3" name="Slide Number Placeholder 5"/>
          <p:cNvSpPr>
            <a:spLocks noGrp="1"/>
          </p:cNvSpPr>
          <p:nvPr>
            <p:ph type="sldNum" sz="quarter" idx="11"/>
          </p:nvPr>
        </p:nvSpPr>
        <p:spPr/>
        <p:txBody>
          <a:bodyPr/>
          <a:lstStyle>
            <a:lvl1pPr>
              <a:defRPr/>
            </a:lvl1pPr>
          </a:lstStyle>
          <a:p>
            <a:pPr>
              <a:defRPr/>
            </a:pPr>
            <a:fld id="{128CCBEE-9A4D-4CDA-8F6F-E7DBB57E8043}"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t>© 2013 CAPLIN SYSTEMS LTD</a:t>
            </a:r>
            <a:endParaRPr lang="en-GB" dirty="0"/>
          </a:p>
        </p:txBody>
      </p:sp>
      <p:sp>
        <p:nvSpPr>
          <p:cNvPr id="3" name="Slide Number Placeholder 5"/>
          <p:cNvSpPr>
            <a:spLocks noGrp="1"/>
          </p:cNvSpPr>
          <p:nvPr>
            <p:ph type="sldNum" sz="quarter" idx="11"/>
          </p:nvPr>
        </p:nvSpPr>
        <p:spPr/>
        <p:txBody>
          <a:bodyPr/>
          <a:lstStyle>
            <a:lvl1pPr>
              <a:defRPr/>
            </a:lvl1pPr>
          </a:lstStyle>
          <a:p>
            <a:pPr>
              <a:defRPr/>
            </a:pPr>
            <a:fld id="{DA2DB988-4CE2-4E0B-971D-2DDC12AA249C}"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accent4">
            <a:lumMod val="85000"/>
            <a:lumOff val="15000"/>
          </a:schemeClr>
        </a:solidFill>
        <a:effectLst/>
      </p:bgPr>
    </p:bg>
    <p:spTree>
      <p:nvGrpSpPr>
        <p:cNvPr id="1" name=""/>
        <p:cNvGrpSpPr/>
        <p:nvPr/>
      </p:nvGrpSpPr>
      <p:grpSpPr>
        <a:xfrm>
          <a:off x="0" y="0"/>
          <a:ext cx="0" cy="0"/>
          <a:chOff x="0" y="0"/>
          <a:chExt cx="0" cy="0"/>
        </a:xfrm>
      </p:grpSpPr>
      <p:cxnSp>
        <p:nvCxnSpPr>
          <p:cNvPr id="4" name="Straight Connector 4"/>
          <p:cNvCxnSpPr/>
          <p:nvPr userDrawn="1"/>
        </p:nvCxnSpPr>
        <p:spPr>
          <a:xfrm>
            <a:off x="539750" y="3641725"/>
            <a:ext cx="8604250" cy="1588"/>
          </a:xfrm>
          <a:prstGeom prst="line">
            <a:avLst/>
          </a:prstGeom>
        </p:spPr>
        <p:style>
          <a:lnRef idx="1">
            <a:schemeClr val="accent3"/>
          </a:lnRef>
          <a:fillRef idx="0">
            <a:schemeClr val="accent3"/>
          </a:fillRef>
          <a:effectRef idx="0">
            <a:schemeClr val="accent3"/>
          </a:effectRef>
          <a:fontRef idx="minor">
            <a:schemeClr val="tx1"/>
          </a:fontRef>
        </p:style>
      </p:cxnSp>
      <p:pic>
        <p:nvPicPr>
          <p:cNvPr id="5" name="Picture 7" descr="caplinlogo transparent.gif"/>
          <p:cNvPicPr>
            <a:picLocks noChangeAspect="1"/>
          </p:cNvPicPr>
          <p:nvPr userDrawn="1"/>
        </p:nvPicPr>
        <p:blipFill>
          <a:blip r:embed="rId2" cstate="print">
            <a:lum bright="40000" contrast="40000"/>
          </a:blip>
          <a:srcRect/>
          <a:stretch>
            <a:fillRect/>
          </a:stretch>
        </p:blipFill>
        <p:spPr bwMode="auto">
          <a:xfrm>
            <a:off x="357188" y="687388"/>
            <a:ext cx="3052762" cy="865187"/>
          </a:xfrm>
          <a:prstGeom prst="rect">
            <a:avLst/>
          </a:prstGeom>
          <a:noFill/>
          <a:ln w="9525">
            <a:noFill/>
            <a:miter lim="800000"/>
            <a:headEnd/>
            <a:tailEnd/>
          </a:ln>
        </p:spPr>
      </p:pic>
      <p:sp>
        <p:nvSpPr>
          <p:cNvPr id="6151" name="Rectangle 7"/>
          <p:cNvSpPr>
            <a:spLocks noGrp="1" noChangeArrowheads="1"/>
          </p:cNvSpPr>
          <p:nvPr>
            <p:ph type="ctrTitle"/>
          </p:nvPr>
        </p:nvSpPr>
        <p:spPr>
          <a:xfrm>
            <a:off x="469900" y="2060575"/>
            <a:ext cx="7918450" cy="1470025"/>
          </a:xfrm>
          <a:noFill/>
        </p:spPr>
        <p:txBody>
          <a:bodyPr lIns="89986" anchor="b"/>
          <a:lstStyle>
            <a:lvl1pPr>
              <a:defRPr>
                <a:solidFill>
                  <a:srgbClr val="A844A8"/>
                </a:solidFill>
              </a:defRPr>
            </a:lvl1pPr>
          </a:lstStyle>
          <a:p>
            <a:r>
              <a:rPr lang="en-US" dirty="0" smtClean="0"/>
              <a:t>Click to edit Master title style</a:t>
            </a:r>
            <a:endParaRPr lang="en-GB" dirty="0"/>
          </a:p>
        </p:txBody>
      </p:sp>
      <p:sp>
        <p:nvSpPr>
          <p:cNvPr id="6152" name="Rectangle 8"/>
          <p:cNvSpPr>
            <a:spLocks noGrp="1" noChangeArrowheads="1"/>
          </p:cNvSpPr>
          <p:nvPr>
            <p:ph type="subTitle" idx="1"/>
          </p:nvPr>
        </p:nvSpPr>
        <p:spPr>
          <a:xfrm>
            <a:off x="469900" y="3716338"/>
            <a:ext cx="7918450" cy="1993900"/>
          </a:xfrm>
        </p:spPr>
        <p:txBody>
          <a:bodyPr/>
          <a:lstStyle>
            <a:lvl1pPr marL="0" indent="0">
              <a:buFont typeface="Wingdings" pitchFamily="2" charset="2"/>
              <a:buNone/>
              <a:defRPr>
                <a:solidFill>
                  <a:srgbClr val="A9A6A3"/>
                </a:solidFill>
              </a:defRPr>
            </a:lvl1pPr>
          </a:lstStyle>
          <a:p>
            <a:r>
              <a:rPr lang="en-US" dirty="0" smtClean="0"/>
              <a:t>Click to edit Master subtitle style</a:t>
            </a:r>
            <a:endParaRPr lang="en-GB" dirty="0"/>
          </a:p>
        </p:txBody>
      </p:sp>
      <p:sp>
        <p:nvSpPr>
          <p:cNvPr id="6" name="Rectangle 5"/>
          <p:cNvSpPr>
            <a:spLocks noGrp="1" noChangeArrowheads="1"/>
          </p:cNvSpPr>
          <p:nvPr>
            <p:ph type="sldNum" sz="quarter" idx="10"/>
          </p:nvPr>
        </p:nvSpPr>
        <p:spPr>
          <a:xfrm>
            <a:off x="6553200" y="6310314"/>
            <a:ext cx="2133600" cy="476250"/>
          </a:xfrm>
        </p:spPr>
        <p:txBody>
          <a:bodyPr/>
          <a:lstStyle>
            <a:lvl1pPr>
              <a:defRPr/>
            </a:lvl1pPr>
          </a:lstStyle>
          <a:p>
            <a:pPr>
              <a:defRPr/>
            </a:pPr>
            <a:fld id="{385CF3D1-0AA8-40EC-91E9-BB2546E1138F}"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
        <p:nvSpPr>
          <p:cNvPr id="7" name="Footer Placeholder 4"/>
          <p:cNvSpPr>
            <a:spLocks noGrp="1"/>
          </p:cNvSpPr>
          <p:nvPr>
            <p:ph type="ftr" sz="quarter" idx="11"/>
          </p:nvPr>
        </p:nvSpPr>
        <p:spPr/>
        <p:txBody>
          <a:bodyPr/>
          <a:lstStyle>
            <a:lvl1pPr algn="l">
              <a:defRPr sz="1000" spc="250" baseline="0">
                <a:solidFill>
                  <a:schemeClr val="bg1">
                    <a:lumMod val="50000"/>
                  </a:schemeClr>
                </a:solidFill>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ection Header">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4F60C96E-24D4-4547-A27E-721EF42B8EF3}" type="slidenum">
              <a:rPr lang="en-GB" smtClean="0">
                <a:solidFill>
                  <a:srgbClr val="000000">
                    <a:lumMod val="20000"/>
                    <a:lumOff val="80000"/>
                  </a:srgbClr>
                </a:solidFill>
              </a:rPr>
              <a:pPr/>
              <a:t>‹#›</a:t>
            </a:fld>
            <a:endParaRPr lang="en-GB" dirty="0">
              <a:solidFill>
                <a:srgbClr val="000000">
                  <a:lumMod val="20000"/>
                  <a:lumOff val="80000"/>
                </a:srgbClr>
              </a:solidFill>
            </a:endParaRPr>
          </a:p>
        </p:txBody>
      </p:sp>
      <p:sp>
        <p:nvSpPr>
          <p:cNvPr id="8" name="Footer Placeholder 7"/>
          <p:cNvSpPr>
            <a:spLocks noGrp="1"/>
          </p:cNvSpPr>
          <p:nvPr>
            <p:ph type="ftr" sz="quarter" idx="11"/>
          </p:nvPr>
        </p:nvSpPr>
        <p:spPr/>
        <p:txBody>
          <a:bodyPr/>
          <a:lstStyle/>
          <a:p>
            <a:r>
              <a:rPr lang="en-GB" dirty="0" smtClean="0">
                <a:solidFill>
                  <a:srgbClr val="000000">
                    <a:lumMod val="50000"/>
                  </a:srgbClr>
                </a:solidFill>
              </a:rPr>
              <a:t>© 2013 CAPLIN SYSTEMS</a:t>
            </a:r>
            <a:endParaRPr lang="en-GB" dirty="0">
              <a:solidFill>
                <a:srgbClr val="000000">
                  <a:lumMod val="50000"/>
                </a:srgbClr>
              </a:solidFill>
            </a:endParaRPr>
          </a:p>
        </p:txBody>
      </p:sp>
      <p:sp>
        <p:nvSpPr>
          <p:cNvPr id="9" name="Title 1"/>
          <p:cNvSpPr>
            <a:spLocks noGrp="1"/>
          </p:cNvSpPr>
          <p:nvPr>
            <p:ph type="title"/>
          </p:nvPr>
        </p:nvSpPr>
        <p:spPr>
          <a:xfrm>
            <a:off x="428596" y="4406903"/>
            <a:ext cx="7772400" cy="1362075"/>
          </a:xfrm>
        </p:spPr>
        <p:txBody>
          <a:bodyPr anchor="t"/>
          <a:lstStyle>
            <a:lvl1pPr algn="l">
              <a:defRPr sz="4000" b="1" cap="all"/>
            </a:lvl1pPr>
          </a:lstStyle>
          <a:p>
            <a:r>
              <a:rPr lang="en-US" smtClean="0"/>
              <a:t>Click to edit Master title style</a:t>
            </a:r>
            <a:endParaRPr lang="en-GB"/>
          </a:p>
        </p:txBody>
      </p:sp>
      <p:sp>
        <p:nvSpPr>
          <p:cNvPr id="10" name="Text Placeholder 2"/>
          <p:cNvSpPr>
            <a:spLocks noGrp="1"/>
          </p:cNvSpPr>
          <p:nvPr>
            <p:ph type="body" idx="1"/>
          </p:nvPr>
        </p:nvSpPr>
        <p:spPr>
          <a:xfrm>
            <a:off x="428596" y="2786061"/>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en-US" smtClean="0"/>
              <a:t>Click to edit Master text styles</a:t>
            </a:r>
          </a:p>
        </p:txBody>
      </p:sp>
      <p:pic>
        <p:nvPicPr>
          <p:cNvPr id="11" name="Picture 10" descr="caplinLongWhite.png"/>
          <p:cNvPicPr>
            <a:picLocks noChangeAspect="1"/>
          </p:cNvPicPr>
          <p:nvPr/>
        </p:nvPicPr>
        <p:blipFill>
          <a:blip r:embed="rId2" cstate="print"/>
          <a:stretch>
            <a:fillRect/>
          </a:stretch>
        </p:blipFill>
        <p:spPr>
          <a:xfrm>
            <a:off x="-31858" y="694988"/>
            <a:ext cx="4532420" cy="733748"/>
          </a:xfrm>
          <a:prstGeom prst="rect">
            <a:avLst/>
          </a:prstGeom>
        </p:spPr>
      </p:pic>
      <p:cxnSp>
        <p:nvCxnSpPr>
          <p:cNvPr id="12" name="Straight Connector 11"/>
          <p:cNvCxnSpPr/>
          <p:nvPr/>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pic>
        <p:nvPicPr>
          <p:cNvPr id="13" name="Picture 12" descr="caplinLongWhite.png"/>
          <p:cNvPicPr>
            <a:picLocks noChangeAspect="1"/>
          </p:cNvPicPr>
          <p:nvPr userDrawn="1"/>
        </p:nvPicPr>
        <p:blipFill>
          <a:blip r:embed="rId2" cstate="print"/>
          <a:stretch>
            <a:fillRect/>
          </a:stretch>
        </p:blipFill>
        <p:spPr>
          <a:xfrm>
            <a:off x="-31858" y="694988"/>
            <a:ext cx="4532420" cy="733748"/>
          </a:xfrm>
          <a:prstGeom prst="rect">
            <a:avLst/>
          </a:prstGeom>
        </p:spPr>
      </p:pic>
      <p:cxnSp>
        <p:nvCxnSpPr>
          <p:cNvPr id="14" name="Straight Connector 13"/>
          <p:cNvCxnSpPr/>
          <p:nvPr userDrawn="1"/>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785926"/>
            <a:ext cx="4040188"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25688"/>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785926"/>
            <a:ext cx="4041775"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425688"/>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0" name="Slide Number Placeholder 9"/>
          <p:cNvSpPr>
            <a:spLocks noGrp="1"/>
          </p:cNvSpPr>
          <p:nvPr>
            <p:ph type="sldNum" sz="quarter" idx="10"/>
          </p:nvPr>
        </p:nvSpPr>
        <p:spPr/>
        <p:txBody>
          <a:bodyPr/>
          <a:lstStyle/>
          <a:p>
            <a:fld id="{4F60C96E-24D4-4547-A27E-721EF42B8EF3}" type="slidenum">
              <a:rPr lang="en-GB" smtClean="0">
                <a:solidFill>
                  <a:srgbClr val="808080">
                    <a:lumMod val="20000"/>
                    <a:lumOff val="80000"/>
                  </a:srgbClr>
                </a:solidFill>
              </a:rPr>
              <a:pPr/>
              <a:t>‹#›</a:t>
            </a:fld>
            <a:endParaRPr lang="en-GB" dirty="0">
              <a:solidFill>
                <a:srgbClr val="808080">
                  <a:lumMod val="20000"/>
                  <a:lumOff val="80000"/>
                </a:srgbClr>
              </a:solidFill>
            </a:endParaRPr>
          </a:p>
        </p:txBody>
      </p:sp>
      <p:sp>
        <p:nvSpPr>
          <p:cNvPr id="11" name="Footer Placeholder 10"/>
          <p:cNvSpPr>
            <a:spLocks noGrp="1"/>
          </p:cNvSpPr>
          <p:nvPr>
            <p:ph type="ftr" sz="quarter" idx="11"/>
          </p:nvPr>
        </p:nvSpPr>
        <p:spPr/>
        <p:txBody>
          <a:bodyPr/>
          <a:lstStyle/>
          <a:p>
            <a:r>
              <a:rPr lang="en-GB" dirty="0" smtClean="0">
                <a:solidFill>
                  <a:srgbClr val="FFFFFF">
                    <a:lumMod val="50000"/>
                  </a:srgbClr>
                </a:solidFill>
              </a:rPr>
              <a:t>© 2013 CAPLIN SYSTEMS</a:t>
            </a:r>
            <a:endParaRPr lang="en-GB" dirty="0">
              <a:solidFill>
                <a:srgbClr val="FFFFFF">
                  <a:lumMod val="50000"/>
                </a:srgbClr>
              </a:solidFill>
            </a:endParaRPr>
          </a:p>
        </p:txBody>
      </p:sp>
      <p:cxnSp>
        <p:nvCxnSpPr>
          <p:cNvPr id="9" name="Straight Connector 8"/>
          <p:cNvCxnSpPr/>
          <p:nvPr userDrawn="1"/>
        </p:nvCxnSpPr>
        <p:spPr>
          <a:xfrm>
            <a:off x="539750" y="1285860"/>
            <a:ext cx="8604250" cy="1588"/>
          </a:xfrm>
          <a:prstGeom prst="line">
            <a:avLst/>
          </a:prstGeom>
        </p:spPr>
        <p:style>
          <a:lnRef idx="1">
            <a:schemeClr val="accent3"/>
          </a:lnRef>
          <a:fillRef idx="0">
            <a:schemeClr val="accent3"/>
          </a:fillRef>
          <a:effectRef idx="0">
            <a:schemeClr val="accent3"/>
          </a:effectRef>
          <a:fontRef idx="minor">
            <a:schemeClr val="tx1"/>
          </a:fontRef>
        </p:style>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215856"/>
            <a:ext cx="7200000" cy="646756"/>
          </a:xfrm>
        </p:spPr>
        <p:txBody>
          <a:bodyPr/>
          <a:lstStyle/>
          <a:p>
            <a:r>
              <a:rPr lang="en-US" dirty="0" smtClean="0"/>
              <a:t>Click to edit Master title style</a:t>
            </a:r>
            <a:endParaRPr lang="en-GB" dirty="0"/>
          </a:p>
        </p:txBody>
      </p:sp>
      <p:sp>
        <p:nvSpPr>
          <p:cNvPr id="3" name="Content Placeholder 2"/>
          <p:cNvSpPr>
            <a:spLocks noGrp="1"/>
          </p:cNvSpPr>
          <p:nvPr>
            <p:ph idx="1"/>
          </p:nvPr>
        </p:nvSpPr>
        <p:spPr>
          <a:xfrm>
            <a:off x="457200" y="1440000"/>
            <a:ext cx="8280000" cy="468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5" name="Slide Number Placeholder 5"/>
          <p:cNvSpPr>
            <a:spLocks noGrp="1"/>
          </p:cNvSpPr>
          <p:nvPr>
            <p:ph type="sldNum" sz="quarter" idx="11"/>
          </p:nvPr>
        </p:nvSpPr>
        <p:spPr/>
        <p:txBody>
          <a:bodyPr/>
          <a:lstStyle>
            <a:lvl1pPr>
              <a:defRPr/>
            </a:lvl1pPr>
          </a:lstStyle>
          <a:p>
            <a:pPr>
              <a:defRPr/>
            </a:pPr>
            <a:fld id="{A9873DA5-A4DE-4C8E-B519-9816E3F85440}"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0" y="215856"/>
            <a:ext cx="7054884" cy="646756"/>
          </a:xfrm>
        </p:spPr>
        <p:txBody>
          <a:bodyPr/>
          <a:lstStyle/>
          <a:p>
            <a:r>
              <a:rPr lang="en-US" dirty="0" smtClean="0"/>
              <a:t>Click to edit Master title style</a:t>
            </a:r>
            <a:endParaRPr lang="en-GB" dirty="0"/>
          </a:p>
        </p:txBody>
      </p:sp>
      <p:sp>
        <p:nvSpPr>
          <p:cNvPr id="3"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4" name="Slide Number Placeholder 5"/>
          <p:cNvSpPr>
            <a:spLocks noGrp="1"/>
          </p:cNvSpPr>
          <p:nvPr>
            <p:ph type="sldNum" sz="quarter" idx="11"/>
          </p:nvPr>
        </p:nvSpPr>
        <p:spPr/>
        <p:txBody>
          <a:bodyPr/>
          <a:lstStyle>
            <a:lvl1pPr>
              <a:defRPr/>
            </a:lvl1pPr>
          </a:lstStyle>
          <a:p>
            <a:pPr>
              <a:defRPr/>
            </a:pPr>
            <a:fld id="{7EC29214-F67E-4838-89D7-2BBE8BDAE745}"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3" name="Slide Number Placeholder 5"/>
          <p:cNvSpPr>
            <a:spLocks noGrp="1"/>
          </p:cNvSpPr>
          <p:nvPr>
            <p:ph type="sldNum" sz="quarter" idx="11"/>
          </p:nvPr>
        </p:nvSpPr>
        <p:spPr/>
        <p:txBody>
          <a:bodyPr/>
          <a:lstStyle>
            <a:lvl1pPr>
              <a:defRPr/>
            </a:lvl1pPr>
          </a:lstStyle>
          <a:p>
            <a:pPr>
              <a:defRPr/>
            </a:pPr>
            <a:fld id="{DA2DB988-4CE2-4E0B-971D-2DDC12AA249C}"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3" name="Slide Number Placeholder 5"/>
          <p:cNvSpPr>
            <a:spLocks noGrp="1"/>
          </p:cNvSpPr>
          <p:nvPr>
            <p:ph type="sldNum" sz="quarter" idx="11"/>
          </p:nvPr>
        </p:nvSpPr>
        <p:spPr/>
        <p:txBody>
          <a:bodyPr/>
          <a:lstStyle>
            <a:lvl1pPr>
              <a:defRPr/>
            </a:lvl1pPr>
          </a:lstStyle>
          <a:p>
            <a:pPr>
              <a:defRPr/>
            </a:pPr>
            <a:fld id="{128CCBEE-9A4D-4CDA-8F6F-E7DBB57E8043}"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accent4">
            <a:lumMod val="85000"/>
            <a:lumOff val="15000"/>
          </a:schemeClr>
        </a:solidFill>
        <a:effectLst/>
      </p:bgPr>
    </p:bg>
    <p:spTree>
      <p:nvGrpSpPr>
        <p:cNvPr id="1" name=""/>
        <p:cNvGrpSpPr/>
        <p:nvPr/>
      </p:nvGrpSpPr>
      <p:grpSpPr>
        <a:xfrm>
          <a:off x="0" y="0"/>
          <a:ext cx="0" cy="0"/>
          <a:chOff x="0" y="0"/>
          <a:chExt cx="0" cy="0"/>
        </a:xfrm>
      </p:grpSpPr>
      <p:cxnSp>
        <p:nvCxnSpPr>
          <p:cNvPr id="4" name="Straight Connector 4"/>
          <p:cNvCxnSpPr/>
          <p:nvPr userDrawn="1"/>
        </p:nvCxnSpPr>
        <p:spPr>
          <a:xfrm>
            <a:off x="539750" y="3641725"/>
            <a:ext cx="8604250" cy="1588"/>
          </a:xfrm>
          <a:prstGeom prst="line">
            <a:avLst/>
          </a:prstGeom>
        </p:spPr>
        <p:style>
          <a:lnRef idx="1">
            <a:schemeClr val="accent3"/>
          </a:lnRef>
          <a:fillRef idx="0">
            <a:schemeClr val="accent3"/>
          </a:fillRef>
          <a:effectRef idx="0">
            <a:schemeClr val="accent3"/>
          </a:effectRef>
          <a:fontRef idx="minor">
            <a:schemeClr val="tx1"/>
          </a:fontRef>
        </p:style>
      </p:cxnSp>
      <p:pic>
        <p:nvPicPr>
          <p:cNvPr id="5" name="Picture 7" descr="caplinlogo transparent.gif"/>
          <p:cNvPicPr>
            <a:picLocks noChangeAspect="1"/>
          </p:cNvPicPr>
          <p:nvPr userDrawn="1"/>
        </p:nvPicPr>
        <p:blipFill>
          <a:blip r:embed="rId2" cstate="print">
            <a:lum bright="40000" contrast="40000"/>
          </a:blip>
          <a:srcRect/>
          <a:stretch>
            <a:fillRect/>
          </a:stretch>
        </p:blipFill>
        <p:spPr bwMode="auto">
          <a:xfrm>
            <a:off x="357188" y="687388"/>
            <a:ext cx="3052762" cy="865187"/>
          </a:xfrm>
          <a:prstGeom prst="rect">
            <a:avLst/>
          </a:prstGeom>
          <a:noFill/>
          <a:ln w="9525">
            <a:noFill/>
            <a:miter lim="800000"/>
            <a:headEnd/>
            <a:tailEnd/>
          </a:ln>
        </p:spPr>
      </p:pic>
      <p:sp>
        <p:nvSpPr>
          <p:cNvPr id="6151" name="Rectangle 7"/>
          <p:cNvSpPr>
            <a:spLocks noGrp="1" noChangeArrowheads="1"/>
          </p:cNvSpPr>
          <p:nvPr>
            <p:ph type="ctrTitle"/>
          </p:nvPr>
        </p:nvSpPr>
        <p:spPr>
          <a:xfrm>
            <a:off x="469900" y="2060575"/>
            <a:ext cx="7918450" cy="1470025"/>
          </a:xfrm>
          <a:noFill/>
        </p:spPr>
        <p:txBody>
          <a:bodyPr lIns="89986" anchor="b"/>
          <a:lstStyle>
            <a:lvl1pPr>
              <a:defRPr>
                <a:solidFill>
                  <a:srgbClr val="A844A8"/>
                </a:solidFill>
              </a:defRPr>
            </a:lvl1pPr>
          </a:lstStyle>
          <a:p>
            <a:r>
              <a:rPr lang="en-US" dirty="0" smtClean="0"/>
              <a:t>Click to edit Master title style</a:t>
            </a:r>
            <a:endParaRPr lang="en-GB" dirty="0"/>
          </a:p>
        </p:txBody>
      </p:sp>
      <p:sp>
        <p:nvSpPr>
          <p:cNvPr id="6152" name="Rectangle 8"/>
          <p:cNvSpPr>
            <a:spLocks noGrp="1" noChangeArrowheads="1"/>
          </p:cNvSpPr>
          <p:nvPr>
            <p:ph type="subTitle" idx="1"/>
          </p:nvPr>
        </p:nvSpPr>
        <p:spPr>
          <a:xfrm>
            <a:off x="469900" y="3716338"/>
            <a:ext cx="7918450" cy="1993900"/>
          </a:xfrm>
        </p:spPr>
        <p:txBody>
          <a:bodyPr/>
          <a:lstStyle>
            <a:lvl1pPr marL="0" indent="0">
              <a:buFont typeface="Wingdings" pitchFamily="2" charset="2"/>
              <a:buNone/>
              <a:defRPr>
                <a:solidFill>
                  <a:srgbClr val="A9A6A3"/>
                </a:solidFill>
              </a:defRPr>
            </a:lvl1pPr>
          </a:lstStyle>
          <a:p>
            <a:r>
              <a:rPr lang="en-US" dirty="0" smtClean="0"/>
              <a:t>Click to edit Master subtitle style</a:t>
            </a:r>
            <a:endParaRPr lang="en-GB" dirty="0"/>
          </a:p>
        </p:txBody>
      </p:sp>
      <p:sp>
        <p:nvSpPr>
          <p:cNvPr id="6" name="Rectangle 5"/>
          <p:cNvSpPr>
            <a:spLocks noGrp="1" noChangeArrowheads="1"/>
          </p:cNvSpPr>
          <p:nvPr>
            <p:ph type="sldNum" sz="quarter" idx="10"/>
          </p:nvPr>
        </p:nvSpPr>
        <p:spPr>
          <a:xfrm>
            <a:off x="6553200" y="6310314"/>
            <a:ext cx="2133600" cy="476250"/>
          </a:xfrm>
        </p:spPr>
        <p:txBody>
          <a:bodyPr/>
          <a:lstStyle>
            <a:lvl1pPr>
              <a:defRPr/>
            </a:lvl1pPr>
          </a:lstStyle>
          <a:p>
            <a:pPr>
              <a:defRPr/>
            </a:pPr>
            <a:fld id="{385CF3D1-0AA8-40EC-91E9-BB2546E1138F}"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
        <p:nvSpPr>
          <p:cNvPr id="7" name="Footer Placeholder 4"/>
          <p:cNvSpPr>
            <a:spLocks noGrp="1"/>
          </p:cNvSpPr>
          <p:nvPr>
            <p:ph type="ftr" sz="quarter" idx="11"/>
          </p:nvPr>
        </p:nvSpPr>
        <p:spPr/>
        <p:txBody>
          <a:bodyPr/>
          <a:lstStyle>
            <a:lvl1pPr algn="l">
              <a:defRPr sz="1000" spc="250" baseline="0">
                <a:solidFill>
                  <a:schemeClr val="bg1">
                    <a:lumMod val="50000"/>
                  </a:schemeClr>
                </a:solidFill>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ection Header">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4F60C96E-24D4-4547-A27E-721EF42B8EF3}" type="slidenum">
              <a:rPr lang="en-GB" smtClean="0">
                <a:solidFill>
                  <a:srgbClr val="000000">
                    <a:lumMod val="20000"/>
                    <a:lumOff val="80000"/>
                  </a:srgbClr>
                </a:solidFill>
              </a:rPr>
              <a:pPr/>
              <a:t>‹#›</a:t>
            </a:fld>
            <a:endParaRPr lang="en-GB" dirty="0">
              <a:solidFill>
                <a:srgbClr val="000000">
                  <a:lumMod val="20000"/>
                  <a:lumOff val="80000"/>
                </a:srgbClr>
              </a:solidFill>
            </a:endParaRPr>
          </a:p>
        </p:txBody>
      </p:sp>
      <p:sp>
        <p:nvSpPr>
          <p:cNvPr id="8" name="Footer Placeholder 7"/>
          <p:cNvSpPr>
            <a:spLocks noGrp="1"/>
          </p:cNvSpPr>
          <p:nvPr>
            <p:ph type="ftr" sz="quarter" idx="11"/>
          </p:nvPr>
        </p:nvSpPr>
        <p:spPr/>
        <p:txBody>
          <a:bodyPr/>
          <a:lstStyle/>
          <a:p>
            <a:r>
              <a:rPr lang="en-GB" dirty="0" smtClean="0">
                <a:solidFill>
                  <a:srgbClr val="000000">
                    <a:lumMod val="50000"/>
                  </a:srgbClr>
                </a:solidFill>
              </a:rPr>
              <a:t>© 2013 CAPLIN SYSTEMS</a:t>
            </a:r>
            <a:endParaRPr lang="en-GB" dirty="0">
              <a:solidFill>
                <a:srgbClr val="000000">
                  <a:lumMod val="50000"/>
                </a:srgbClr>
              </a:solidFill>
            </a:endParaRPr>
          </a:p>
        </p:txBody>
      </p:sp>
      <p:sp>
        <p:nvSpPr>
          <p:cNvPr id="9" name="Title 1"/>
          <p:cNvSpPr>
            <a:spLocks noGrp="1"/>
          </p:cNvSpPr>
          <p:nvPr>
            <p:ph type="title"/>
          </p:nvPr>
        </p:nvSpPr>
        <p:spPr>
          <a:xfrm>
            <a:off x="428596" y="4406903"/>
            <a:ext cx="7772400" cy="1362075"/>
          </a:xfrm>
        </p:spPr>
        <p:txBody>
          <a:bodyPr anchor="t"/>
          <a:lstStyle>
            <a:lvl1pPr algn="l">
              <a:defRPr sz="4000" b="1" cap="all"/>
            </a:lvl1pPr>
          </a:lstStyle>
          <a:p>
            <a:r>
              <a:rPr lang="en-US" smtClean="0"/>
              <a:t>Click to edit Master title style</a:t>
            </a:r>
            <a:endParaRPr lang="en-GB"/>
          </a:p>
        </p:txBody>
      </p:sp>
      <p:sp>
        <p:nvSpPr>
          <p:cNvPr id="10" name="Text Placeholder 2"/>
          <p:cNvSpPr>
            <a:spLocks noGrp="1"/>
          </p:cNvSpPr>
          <p:nvPr>
            <p:ph type="body" idx="1"/>
          </p:nvPr>
        </p:nvSpPr>
        <p:spPr>
          <a:xfrm>
            <a:off x="428596" y="2786061"/>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en-US" smtClean="0"/>
              <a:t>Click to edit Master text styles</a:t>
            </a:r>
          </a:p>
        </p:txBody>
      </p:sp>
      <p:pic>
        <p:nvPicPr>
          <p:cNvPr id="11" name="Picture 10" descr="caplinLongWhite.png"/>
          <p:cNvPicPr>
            <a:picLocks noChangeAspect="1"/>
          </p:cNvPicPr>
          <p:nvPr/>
        </p:nvPicPr>
        <p:blipFill>
          <a:blip r:embed="rId2" cstate="print"/>
          <a:stretch>
            <a:fillRect/>
          </a:stretch>
        </p:blipFill>
        <p:spPr>
          <a:xfrm>
            <a:off x="-31858" y="694988"/>
            <a:ext cx="4532420" cy="733748"/>
          </a:xfrm>
          <a:prstGeom prst="rect">
            <a:avLst/>
          </a:prstGeom>
        </p:spPr>
      </p:pic>
      <p:cxnSp>
        <p:nvCxnSpPr>
          <p:cNvPr id="12" name="Straight Connector 11"/>
          <p:cNvCxnSpPr/>
          <p:nvPr/>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pic>
        <p:nvPicPr>
          <p:cNvPr id="13" name="Picture 12" descr="caplinLongWhite.png"/>
          <p:cNvPicPr>
            <a:picLocks noChangeAspect="1"/>
          </p:cNvPicPr>
          <p:nvPr userDrawn="1"/>
        </p:nvPicPr>
        <p:blipFill>
          <a:blip r:embed="rId2" cstate="print"/>
          <a:stretch>
            <a:fillRect/>
          </a:stretch>
        </p:blipFill>
        <p:spPr>
          <a:xfrm>
            <a:off x="-31858" y="694988"/>
            <a:ext cx="4532420" cy="733748"/>
          </a:xfrm>
          <a:prstGeom prst="rect">
            <a:avLst/>
          </a:prstGeom>
        </p:spPr>
      </p:pic>
      <p:cxnSp>
        <p:nvCxnSpPr>
          <p:cNvPr id="14" name="Straight Connector 13"/>
          <p:cNvCxnSpPr/>
          <p:nvPr userDrawn="1"/>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785926"/>
            <a:ext cx="4040188"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25688"/>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785926"/>
            <a:ext cx="4041775"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425688"/>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0" name="Slide Number Placeholder 9"/>
          <p:cNvSpPr>
            <a:spLocks noGrp="1"/>
          </p:cNvSpPr>
          <p:nvPr>
            <p:ph type="sldNum" sz="quarter" idx="10"/>
          </p:nvPr>
        </p:nvSpPr>
        <p:spPr/>
        <p:txBody>
          <a:bodyPr/>
          <a:lstStyle/>
          <a:p>
            <a:fld id="{4F60C96E-24D4-4547-A27E-721EF42B8EF3}" type="slidenum">
              <a:rPr lang="en-GB" smtClean="0">
                <a:solidFill>
                  <a:srgbClr val="808080">
                    <a:lumMod val="20000"/>
                    <a:lumOff val="80000"/>
                  </a:srgbClr>
                </a:solidFill>
              </a:rPr>
              <a:pPr/>
              <a:t>‹#›</a:t>
            </a:fld>
            <a:endParaRPr lang="en-GB" dirty="0">
              <a:solidFill>
                <a:srgbClr val="808080">
                  <a:lumMod val="20000"/>
                  <a:lumOff val="80000"/>
                </a:srgbClr>
              </a:solidFill>
            </a:endParaRPr>
          </a:p>
        </p:txBody>
      </p:sp>
      <p:sp>
        <p:nvSpPr>
          <p:cNvPr id="11" name="Footer Placeholder 10"/>
          <p:cNvSpPr>
            <a:spLocks noGrp="1"/>
          </p:cNvSpPr>
          <p:nvPr>
            <p:ph type="ftr" sz="quarter" idx="11"/>
          </p:nvPr>
        </p:nvSpPr>
        <p:spPr/>
        <p:txBody>
          <a:bodyPr/>
          <a:lstStyle/>
          <a:p>
            <a:r>
              <a:rPr lang="en-GB" dirty="0" smtClean="0">
                <a:solidFill>
                  <a:srgbClr val="FFFFFF">
                    <a:lumMod val="50000"/>
                  </a:srgbClr>
                </a:solidFill>
              </a:rPr>
              <a:t>© 2013 CAPLIN SYSTEMS</a:t>
            </a:r>
            <a:endParaRPr lang="en-GB" dirty="0">
              <a:solidFill>
                <a:srgbClr val="FFFFFF">
                  <a:lumMod val="50000"/>
                </a:srgbClr>
              </a:solidFill>
            </a:endParaRPr>
          </a:p>
        </p:txBody>
      </p:sp>
      <p:cxnSp>
        <p:nvCxnSpPr>
          <p:cNvPr id="9" name="Straight Connector 8"/>
          <p:cNvCxnSpPr/>
          <p:nvPr userDrawn="1"/>
        </p:nvCxnSpPr>
        <p:spPr>
          <a:xfrm>
            <a:off x="539750" y="1285860"/>
            <a:ext cx="8604250" cy="1588"/>
          </a:xfrm>
          <a:prstGeom prst="line">
            <a:avLst/>
          </a:prstGeom>
        </p:spPr>
        <p:style>
          <a:lnRef idx="1">
            <a:schemeClr val="accent3"/>
          </a:lnRef>
          <a:fillRef idx="0">
            <a:schemeClr val="accent3"/>
          </a:fillRef>
          <a:effectRef idx="0">
            <a:schemeClr val="accent3"/>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t>© 2013 CAPLIN SYSTEMS LTD</a:t>
            </a:r>
            <a:endParaRPr lang="en-GB" dirty="0"/>
          </a:p>
        </p:txBody>
      </p:sp>
      <p:sp>
        <p:nvSpPr>
          <p:cNvPr id="3" name="Slide Number Placeholder 5"/>
          <p:cNvSpPr>
            <a:spLocks noGrp="1"/>
          </p:cNvSpPr>
          <p:nvPr>
            <p:ph type="sldNum" sz="quarter" idx="11"/>
          </p:nvPr>
        </p:nvSpPr>
        <p:spPr/>
        <p:txBody>
          <a:bodyPr/>
          <a:lstStyle>
            <a:lvl1pPr>
              <a:defRPr/>
            </a:lvl1pPr>
          </a:lstStyle>
          <a:p>
            <a:pPr>
              <a:defRPr/>
            </a:pPr>
            <a:fld id="{128CCBEE-9A4D-4CDA-8F6F-E7DBB57E8043}"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ection Header">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4F60C96E-24D4-4547-A27E-721EF42B8EF3}" type="slidenum">
              <a:rPr lang="en-GB" smtClean="0"/>
              <a:pPr/>
              <a:t>‹#›</a:t>
            </a:fld>
            <a:endParaRPr lang="en-GB" dirty="0"/>
          </a:p>
        </p:txBody>
      </p:sp>
      <p:sp>
        <p:nvSpPr>
          <p:cNvPr id="8" name="Footer Placeholder 7"/>
          <p:cNvSpPr>
            <a:spLocks noGrp="1"/>
          </p:cNvSpPr>
          <p:nvPr>
            <p:ph type="ftr" sz="quarter" idx="11"/>
          </p:nvPr>
        </p:nvSpPr>
        <p:spPr/>
        <p:txBody>
          <a:bodyPr/>
          <a:lstStyle/>
          <a:p>
            <a:r>
              <a:rPr lang="en-GB" dirty="0" smtClean="0"/>
              <a:t>© 2013 CAPLIN SYSTEMS</a:t>
            </a:r>
            <a:endParaRPr lang="en-GB" dirty="0"/>
          </a:p>
        </p:txBody>
      </p:sp>
      <p:sp>
        <p:nvSpPr>
          <p:cNvPr id="9" name="Title 1"/>
          <p:cNvSpPr>
            <a:spLocks noGrp="1"/>
          </p:cNvSpPr>
          <p:nvPr>
            <p:ph type="title"/>
          </p:nvPr>
        </p:nvSpPr>
        <p:spPr>
          <a:xfrm>
            <a:off x="428596" y="4406903"/>
            <a:ext cx="7772400" cy="1362075"/>
          </a:xfrm>
        </p:spPr>
        <p:txBody>
          <a:bodyPr anchor="t"/>
          <a:lstStyle>
            <a:lvl1pPr algn="l">
              <a:defRPr sz="4000" b="1" cap="all"/>
            </a:lvl1pPr>
          </a:lstStyle>
          <a:p>
            <a:r>
              <a:rPr lang="en-US" smtClean="0"/>
              <a:t>Click to edit Master title style</a:t>
            </a:r>
            <a:endParaRPr lang="en-GB"/>
          </a:p>
        </p:txBody>
      </p:sp>
      <p:sp>
        <p:nvSpPr>
          <p:cNvPr id="10" name="Text Placeholder 2"/>
          <p:cNvSpPr>
            <a:spLocks noGrp="1"/>
          </p:cNvSpPr>
          <p:nvPr>
            <p:ph type="body" idx="1"/>
          </p:nvPr>
        </p:nvSpPr>
        <p:spPr>
          <a:xfrm>
            <a:off x="428596" y="2786061"/>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en-US" smtClean="0"/>
              <a:t>Click to edit Master text styles</a:t>
            </a:r>
          </a:p>
        </p:txBody>
      </p:sp>
      <p:pic>
        <p:nvPicPr>
          <p:cNvPr id="11" name="Picture 10" descr="caplinLongWhite.png"/>
          <p:cNvPicPr>
            <a:picLocks noChangeAspect="1"/>
          </p:cNvPicPr>
          <p:nvPr/>
        </p:nvPicPr>
        <p:blipFill>
          <a:blip r:embed="rId2" cstate="print"/>
          <a:stretch>
            <a:fillRect/>
          </a:stretch>
        </p:blipFill>
        <p:spPr>
          <a:xfrm>
            <a:off x="-31858" y="694988"/>
            <a:ext cx="4532420" cy="733748"/>
          </a:xfrm>
          <a:prstGeom prst="rect">
            <a:avLst/>
          </a:prstGeom>
        </p:spPr>
      </p:pic>
      <p:cxnSp>
        <p:nvCxnSpPr>
          <p:cNvPr id="12" name="Straight Connector 11"/>
          <p:cNvCxnSpPr/>
          <p:nvPr/>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pic>
        <p:nvPicPr>
          <p:cNvPr id="13" name="Picture 12" descr="caplinLongWhite.png"/>
          <p:cNvPicPr>
            <a:picLocks noChangeAspect="1"/>
          </p:cNvPicPr>
          <p:nvPr userDrawn="1"/>
        </p:nvPicPr>
        <p:blipFill>
          <a:blip r:embed="rId2" cstate="print"/>
          <a:stretch>
            <a:fillRect/>
          </a:stretch>
        </p:blipFill>
        <p:spPr>
          <a:xfrm>
            <a:off x="-31858" y="694988"/>
            <a:ext cx="4532420" cy="733748"/>
          </a:xfrm>
          <a:prstGeom prst="rect">
            <a:avLst/>
          </a:prstGeom>
        </p:spPr>
      </p:pic>
      <p:cxnSp>
        <p:nvCxnSpPr>
          <p:cNvPr id="14" name="Straight Connector 13"/>
          <p:cNvCxnSpPr/>
          <p:nvPr userDrawn="1"/>
        </p:nvCxnSpPr>
        <p:spPr>
          <a:xfrm>
            <a:off x="539750" y="4357694"/>
            <a:ext cx="8604250" cy="1588"/>
          </a:xfrm>
          <a:prstGeom prst="line">
            <a:avLst/>
          </a:prstGeom>
        </p:spPr>
        <p:style>
          <a:lnRef idx="1">
            <a:schemeClr val="accent3"/>
          </a:lnRef>
          <a:fillRef idx="0">
            <a:schemeClr val="accent3"/>
          </a:fillRef>
          <a:effectRef idx="0">
            <a:schemeClr val="accent3"/>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215856"/>
            <a:ext cx="7200000" cy="646756"/>
          </a:xfrm>
        </p:spPr>
        <p:txBody>
          <a:bodyPr/>
          <a:lstStyle/>
          <a:p>
            <a:r>
              <a:rPr lang="en-US" dirty="0" smtClean="0"/>
              <a:t>Click to edit Master title style</a:t>
            </a:r>
            <a:endParaRPr lang="en-GB" dirty="0"/>
          </a:p>
        </p:txBody>
      </p:sp>
      <p:sp>
        <p:nvSpPr>
          <p:cNvPr id="3" name="Content Placeholder 2"/>
          <p:cNvSpPr>
            <a:spLocks noGrp="1"/>
          </p:cNvSpPr>
          <p:nvPr>
            <p:ph idx="1"/>
          </p:nvPr>
        </p:nvSpPr>
        <p:spPr>
          <a:xfrm>
            <a:off x="457200" y="1440000"/>
            <a:ext cx="8280000" cy="4680000"/>
          </a:xfrm>
        </p:spPr>
        <p:txBody>
          <a:bodyPr/>
          <a:lstStyle>
            <a:lvl1pPr>
              <a:defRPr baseline="0">
                <a:solidFill>
                  <a:schemeClr val="bg2">
                    <a:lumMod val="75000"/>
                  </a:schemeClr>
                </a:solidFill>
              </a:defRPr>
            </a:lvl1pPr>
            <a:lvl2pPr>
              <a:defRPr baseline="0">
                <a:solidFill>
                  <a:schemeClr val="bg2">
                    <a:lumMod val="75000"/>
                  </a:schemeClr>
                </a:solidFill>
              </a:defRPr>
            </a:lvl2pPr>
            <a:lvl3pPr>
              <a:defRPr baseline="0">
                <a:solidFill>
                  <a:schemeClr val="bg2">
                    <a:lumMod val="75000"/>
                  </a:schemeClr>
                </a:solidFill>
              </a:defRPr>
            </a:lvl3pPr>
            <a:lvl4pPr>
              <a:defRPr baseline="0">
                <a:solidFill>
                  <a:schemeClr val="bg2">
                    <a:lumMod val="75000"/>
                  </a:schemeClr>
                </a:solidFill>
              </a:defRPr>
            </a:lvl4pPr>
            <a:lvl5pPr>
              <a:defRPr baseline="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2010 CAPLIN SYSTEMS LTD</a:t>
            </a:r>
            <a:endParaRPr lang="en-GB" dirty="0">
              <a:solidFill>
                <a:srgbClr val="FFFFFF">
                  <a:lumMod val="50000"/>
                </a:srgbClr>
              </a:solidFill>
            </a:endParaRPr>
          </a:p>
        </p:txBody>
      </p:sp>
      <p:sp>
        <p:nvSpPr>
          <p:cNvPr id="5" name="Slide Number Placeholder 5"/>
          <p:cNvSpPr>
            <a:spLocks noGrp="1"/>
          </p:cNvSpPr>
          <p:nvPr>
            <p:ph type="sldNum" sz="quarter" idx="11"/>
          </p:nvPr>
        </p:nvSpPr>
        <p:spPr>
          <a:xfrm>
            <a:off x="6553200" y="6356356"/>
            <a:ext cx="2133600" cy="365125"/>
          </a:xfrm>
          <a:prstGeom prst="rect">
            <a:avLst/>
          </a:prstGeom>
        </p:spPr>
        <p:txBody>
          <a:bodyPr lIns="91411" tIns="45706" rIns="91411" bIns="45706"/>
          <a:lstStyle>
            <a:lvl1pPr algn="ctr" defTabSz="410667" hangingPunct="0">
              <a:defRPr/>
            </a:lvl1pPr>
          </a:lstStyle>
          <a:p>
            <a:pPr>
              <a:defRPr/>
            </a:pPr>
            <a:fld id="{FF6E2178-69CD-4B01-84EF-6B18D6241081}" type="slidenum">
              <a:rPr lang="en-GB" sz="2500" smtClean="0">
                <a:solidFill>
                  <a:srgbClr val="000000"/>
                </a:solidFill>
                <a:latin typeface="Helvetica Light" charset="0"/>
                <a:sym typeface="Helvetica Light" charset="0"/>
              </a:rPr>
              <a:pPr>
                <a:defRPr/>
              </a:pPr>
              <a:t>‹#›</a:t>
            </a:fld>
            <a:endParaRPr lang="en-GB" sz="2500" dirty="0">
              <a:solidFill>
                <a:srgbClr val="000000"/>
              </a:solidFill>
              <a:latin typeface="Helvetica Light" charset="0"/>
              <a:sym typeface="Helvetica Light" charset="0"/>
            </a:endParaRPr>
          </a:p>
        </p:txBody>
      </p:sp>
    </p:spTree>
    <p:extLst>
      <p:ext uri="{BB962C8B-B14F-4D97-AF65-F5344CB8AC3E}">
        <p14:creationId xmlns:p14="http://schemas.microsoft.com/office/powerpoint/2010/main" val="274451550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0" y="215856"/>
            <a:ext cx="7054884" cy="646756"/>
          </a:xfrm>
        </p:spPr>
        <p:txBody>
          <a:bodyPr/>
          <a:lstStyle/>
          <a:p>
            <a:r>
              <a:rPr lang="en-US" dirty="0" smtClean="0"/>
              <a:t>Click to edit Master title style</a:t>
            </a:r>
            <a:endParaRPr lang="en-GB" dirty="0"/>
          </a:p>
        </p:txBody>
      </p:sp>
      <p:sp>
        <p:nvSpPr>
          <p:cNvPr id="3"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4" name="Slide Number Placeholder 5"/>
          <p:cNvSpPr>
            <a:spLocks noGrp="1"/>
          </p:cNvSpPr>
          <p:nvPr>
            <p:ph type="sldNum" sz="quarter" idx="11"/>
          </p:nvPr>
        </p:nvSpPr>
        <p:spPr>
          <a:xfrm>
            <a:off x="6553200" y="6356356"/>
            <a:ext cx="2133600" cy="365125"/>
          </a:xfrm>
          <a:prstGeom prst="rect">
            <a:avLst/>
          </a:prstGeom>
        </p:spPr>
        <p:txBody>
          <a:bodyPr lIns="91411" tIns="45706" rIns="91411" bIns="45706"/>
          <a:lstStyle>
            <a:lvl1pPr algn="ctr" defTabSz="410667" hangingPunct="0">
              <a:defRPr/>
            </a:lvl1pPr>
          </a:lstStyle>
          <a:p>
            <a:pPr>
              <a:defRPr/>
            </a:pPr>
            <a:fld id="{52B6E45F-DF5B-4205-A95F-4FB4A4D665AA}" type="slidenum">
              <a:rPr lang="en-GB" sz="2500" smtClean="0">
                <a:solidFill>
                  <a:srgbClr val="000000"/>
                </a:solidFill>
                <a:latin typeface="Helvetica Light" charset="0"/>
                <a:sym typeface="Helvetica Light" charset="0"/>
              </a:rPr>
              <a:pPr>
                <a:defRPr/>
              </a:pPr>
              <a:t>‹#›</a:t>
            </a:fld>
            <a:endParaRPr lang="en-GB" sz="2500" dirty="0">
              <a:solidFill>
                <a:srgbClr val="000000"/>
              </a:solidFill>
              <a:latin typeface="Helvetica Light" charset="0"/>
              <a:sym typeface="Helvetica Light" charset="0"/>
            </a:endParaRPr>
          </a:p>
        </p:txBody>
      </p:sp>
    </p:spTree>
    <p:extLst>
      <p:ext uri="{BB962C8B-B14F-4D97-AF65-F5344CB8AC3E}">
        <p14:creationId xmlns:p14="http://schemas.microsoft.com/office/powerpoint/2010/main" val="8135189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2010 CAPLIN SYSTEMS LTD</a:t>
            </a:r>
            <a:endParaRPr lang="en-GB" dirty="0">
              <a:solidFill>
                <a:srgbClr val="FFFFFF">
                  <a:lumMod val="50000"/>
                </a:srgbClr>
              </a:solidFill>
            </a:endParaRPr>
          </a:p>
        </p:txBody>
      </p:sp>
    </p:spTree>
    <p:extLst>
      <p:ext uri="{BB962C8B-B14F-4D97-AF65-F5344CB8AC3E}">
        <p14:creationId xmlns:p14="http://schemas.microsoft.com/office/powerpoint/2010/main" val="4248872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Tree>
    <p:extLst>
      <p:ext uri="{BB962C8B-B14F-4D97-AF65-F5344CB8AC3E}">
        <p14:creationId xmlns:p14="http://schemas.microsoft.com/office/powerpoint/2010/main" val="39271599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2.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theme" Target="../theme/theme3.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3" y="215901"/>
            <a:ext cx="7199313" cy="646113"/>
          </a:xfrm>
          <a:prstGeom prst="rect">
            <a:avLst/>
          </a:prstGeom>
          <a:gradFill>
            <a:gsLst>
              <a:gs pos="0">
                <a:schemeClr val="tx1"/>
              </a:gs>
              <a:gs pos="50000">
                <a:schemeClr val="tx1"/>
              </a:gs>
              <a:gs pos="100000">
                <a:schemeClr val="tx1">
                  <a:alpha val="0"/>
                </a:schemeClr>
              </a:gs>
            </a:gsLst>
            <a:lin ang="0" scaled="0"/>
          </a:gradFill>
          <a:ln w="9525">
            <a:noFill/>
            <a:miter lim="800000"/>
            <a:headEnd/>
            <a:tailEnd/>
          </a:ln>
        </p:spPr>
        <p:txBody>
          <a:bodyPr vert="horz" wrap="square" lIns="215967" tIns="45713" rIns="91425" bIns="45713"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439863"/>
            <a:ext cx="8280400" cy="467995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7" name="Footer Placeholder 4"/>
          <p:cNvSpPr>
            <a:spLocks noGrp="1"/>
          </p:cNvSpPr>
          <p:nvPr>
            <p:ph type="ftr" sz="quarter" idx="3"/>
          </p:nvPr>
        </p:nvSpPr>
        <p:spPr>
          <a:xfrm>
            <a:off x="481013" y="6356353"/>
            <a:ext cx="3376612" cy="365125"/>
          </a:xfrm>
          <a:prstGeom prst="rect">
            <a:avLst/>
          </a:prstGeom>
        </p:spPr>
        <p:txBody>
          <a:bodyPr vert="horz" lIns="91425" tIns="45713" rIns="91425" bIns="45713" rtlCol="0" anchor="ctr"/>
          <a:lstStyle>
            <a:lvl1pPr algn="l">
              <a:defRPr sz="1000" spc="250" baseline="0">
                <a:solidFill>
                  <a:schemeClr val="bg1">
                    <a:lumMod val="50000"/>
                  </a:schemeClr>
                </a:solidFill>
                <a:latin typeface="Arial" charset="0"/>
              </a:defRPr>
            </a:lvl1pPr>
          </a:lstStyle>
          <a:p>
            <a:pPr>
              <a:defRPr/>
            </a:pPr>
            <a:r>
              <a:rPr lang="en-GB" dirty="0" smtClean="0"/>
              <a:t>© 2013 CAPLIN SYSTEMS LTD</a:t>
            </a:r>
            <a:endParaRPr lang="en-GB" dirty="0"/>
          </a:p>
        </p:txBody>
      </p:sp>
      <p:sp>
        <p:nvSpPr>
          <p:cNvPr id="8" name="Slide Number Placeholder 5"/>
          <p:cNvSpPr>
            <a:spLocks noGrp="1"/>
          </p:cNvSpPr>
          <p:nvPr>
            <p:ph type="sldNum" sz="quarter" idx="4"/>
          </p:nvPr>
        </p:nvSpPr>
        <p:spPr>
          <a:xfrm>
            <a:off x="6553200" y="6356353"/>
            <a:ext cx="2133600" cy="365125"/>
          </a:xfrm>
          <a:prstGeom prst="rect">
            <a:avLst/>
          </a:prstGeom>
        </p:spPr>
        <p:txBody>
          <a:bodyPr vert="horz" lIns="91425" tIns="45713" rIns="91425" bIns="45713" rtlCol="0" anchor="ctr"/>
          <a:lstStyle>
            <a:lvl1pPr algn="r">
              <a:defRPr sz="1200">
                <a:solidFill>
                  <a:schemeClr val="bg2">
                    <a:lumMod val="20000"/>
                    <a:lumOff val="80000"/>
                  </a:schemeClr>
                </a:solidFill>
                <a:latin typeface="Arial" charset="0"/>
              </a:defRPr>
            </a:lvl1pPr>
          </a:lstStyle>
          <a:p>
            <a:pPr>
              <a:defRPr/>
            </a:pPr>
            <a:fld id="{3AF3D461-8AC7-4122-A6ED-5F7AC441DDB1}"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4" r:id="rId5"/>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F2F2F2"/>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130" algn="l" rtl="0" eaLnBrk="1" fontAlgn="base" hangingPunct="1">
        <a:spcBef>
          <a:spcPct val="0"/>
        </a:spcBef>
        <a:spcAft>
          <a:spcPct val="0"/>
        </a:spcAft>
        <a:defRPr sz="4400">
          <a:solidFill>
            <a:srgbClr val="A9A6A3"/>
          </a:solidFill>
          <a:latin typeface="Arial" pitchFamily="34" charset="0"/>
        </a:defRPr>
      </a:lvl6pPr>
      <a:lvl7pPr marL="914259" algn="l" rtl="0" eaLnBrk="1" fontAlgn="base" hangingPunct="1">
        <a:spcBef>
          <a:spcPct val="0"/>
        </a:spcBef>
        <a:spcAft>
          <a:spcPct val="0"/>
        </a:spcAft>
        <a:defRPr sz="4400">
          <a:solidFill>
            <a:srgbClr val="A9A6A3"/>
          </a:solidFill>
          <a:latin typeface="Arial" pitchFamily="34" charset="0"/>
        </a:defRPr>
      </a:lvl7pPr>
      <a:lvl8pPr marL="1371390" algn="l" rtl="0" eaLnBrk="1" fontAlgn="base" hangingPunct="1">
        <a:spcBef>
          <a:spcPct val="0"/>
        </a:spcBef>
        <a:spcAft>
          <a:spcPct val="0"/>
        </a:spcAft>
        <a:defRPr sz="4400">
          <a:solidFill>
            <a:srgbClr val="A9A6A3"/>
          </a:solidFill>
          <a:latin typeface="Arial" pitchFamily="34" charset="0"/>
        </a:defRPr>
      </a:lvl8pPr>
      <a:lvl9pPr marL="1828519" algn="l" rtl="0" eaLnBrk="1" fontAlgn="base" hangingPunct="1">
        <a:spcBef>
          <a:spcPct val="0"/>
        </a:spcBef>
        <a:spcAft>
          <a:spcPct val="0"/>
        </a:spcAft>
        <a:defRPr sz="4400">
          <a:solidFill>
            <a:srgbClr val="A9A6A3"/>
          </a:solidFill>
          <a:latin typeface="Arial" pitchFamily="34" charset="0"/>
        </a:defRPr>
      </a:lvl9pPr>
    </p:titleStyle>
    <p:bodyStyle>
      <a:lvl1pPr marL="342848" indent="-342848" algn="l" rtl="0" eaLnBrk="0" fontAlgn="base" hangingPunct="0">
        <a:spcBef>
          <a:spcPct val="20000"/>
        </a:spcBef>
        <a:spcAft>
          <a:spcPct val="0"/>
        </a:spcAft>
        <a:buClr>
          <a:srgbClr val="A844A8"/>
        </a:buClr>
        <a:buFont typeface="Wingdings" pitchFamily="2" charset="2"/>
        <a:buChar char="§"/>
        <a:defRPr sz="3200" baseline="0">
          <a:solidFill>
            <a:schemeClr val="bg2">
              <a:lumMod val="75000"/>
            </a:schemeClr>
          </a:solidFill>
          <a:latin typeface="Myriad Pro" pitchFamily="34" charset="0"/>
          <a:ea typeface="+mn-ea"/>
          <a:cs typeface="+mn-cs"/>
        </a:defRPr>
      </a:lvl1pPr>
      <a:lvl2pPr marL="742836" indent="-285707" algn="l" rtl="0" eaLnBrk="0" fontAlgn="base" hangingPunct="0">
        <a:spcBef>
          <a:spcPct val="20000"/>
        </a:spcBef>
        <a:spcAft>
          <a:spcPct val="0"/>
        </a:spcAft>
        <a:buClr>
          <a:srgbClr val="A844A8"/>
        </a:buClr>
        <a:buFont typeface="Wingdings" pitchFamily="2" charset="2"/>
        <a:buChar char="§"/>
        <a:defRPr sz="2800" baseline="0">
          <a:solidFill>
            <a:schemeClr val="bg2">
              <a:lumMod val="75000"/>
            </a:schemeClr>
          </a:solidFill>
          <a:latin typeface="Myriad Pro" pitchFamily="34" charset="0"/>
        </a:defRPr>
      </a:lvl2pPr>
      <a:lvl3pPr marL="1142824" indent="-228564" algn="l" rtl="0" eaLnBrk="0" fontAlgn="base" hangingPunct="0">
        <a:spcBef>
          <a:spcPct val="20000"/>
        </a:spcBef>
        <a:spcAft>
          <a:spcPct val="0"/>
        </a:spcAft>
        <a:buClr>
          <a:srgbClr val="A844A8"/>
        </a:buClr>
        <a:buFont typeface="Wingdings" pitchFamily="2" charset="2"/>
        <a:buChar char="§"/>
        <a:defRPr sz="2400" baseline="0">
          <a:solidFill>
            <a:schemeClr val="bg2">
              <a:lumMod val="75000"/>
            </a:schemeClr>
          </a:solidFill>
          <a:latin typeface="Myriad Pro" pitchFamily="34" charset="0"/>
        </a:defRPr>
      </a:lvl3pPr>
      <a:lvl4pPr marL="1599954"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4pPr>
      <a:lvl5pPr marL="2057085"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5pPr>
      <a:lvl6pPr marL="251421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6pPr>
      <a:lvl7pPr marL="2971344"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7pPr>
      <a:lvl8pPr marL="342847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8pPr>
      <a:lvl9pPr marL="3885603"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5" y="215901"/>
            <a:ext cx="7199313" cy="646113"/>
          </a:xfrm>
          <a:prstGeom prst="rect">
            <a:avLst/>
          </a:prstGeom>
          <a:gradFill>
            <a:gsLst>
              <a:gs pos="0">
                <a:schemeClr val="tx1"/>
              </a:gs>
              <a:gs pos="50000">
                <a:schemeClr val="tx1"/>
              </a:gs>
              <a:gs pos="100000">
                <a:schemeClr val="tx1">
                  <a:alpha val="0"/>
                </a:schemeClr>
              </a:gs>
            </a:gsLst>
            <a:lin ang="0" scaled="0"/>
          </a:gradFill>
          <a:ln w="9525">
            <a:noFill/>
            <a:miter lim="800000"/>
            <a:headEnd/>
            <a:tailEnd/>
          </a:ln>
        </p:spPr>
        <p:txBody>
          <a:bodyPr vert="horz" wrap="square" lIns="215945" tIns="45709" rIns="91416" bIns="45709"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439863"/>
            <a:ext cx="8280400" cy="467995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7" name="Footer Placeholder 4"/>
          <p:cNvSpPr>
            <a:spLocks noGrp="1"/>
          </p:cNvSpPr>
          <p:nvPr>
            <p:ph type="ftr" sz="quarter" idx="3"/>
          </p:nvPr>
        </p:nvSpPr>
        <p:spPr>
          <a:xfrm>
            <a:off x="481013" y="6356355"/>
            <a:ext cx="3376612" cy="365125"/>
          </a:xfrm>
          <a:prstGeom prst="rect">
            <a:avLst/>
          </a:prstGeom>
        </p:spPr>
        <p:txBody>
          <a:bodyPr vert="horz" lIns="91416" tIns="45709" rIns="91416" bIns="45709" rtlCol="0" anchor="ctr"/>
          <a:lstStyle>
            <a:lvl1pPr algn="l" defTabSz="410667" hangingPunct="0">
              <a:defRPr sz="1000" spc="250" baseline="0">
                <a:solidFill>
                  <a:schemeClr val="bg1">
                    <a:lumMod val="50000"/>
                  </a:schemeClr>
                </a:solidFill>
                <a:latin typeface="Arial" charset="0"/>
              </a:defRPr>
            </a:lvl1pPr>
          </a:lstStyle>
          <a:p>
            <a:pPr>
              <a:defRPr/>
            </a:pPr>
            <a:r>
              <a:rPr lang="en-GB" dirty="0" smtClean="0">
                <a:solidFill>
                  <a:srgbClr val="FFFFFF">
                    <a:lumMod val="50000"/>
                  </a:srgbClr>
                </a:solidFill>
                <a:sym typeface="Helvetica Light" charset="0"/>
              </a:rPr>
              <a:t>© 2013 CAPLIN SYSTEMS LTD</a:t>
            </a:r>
            <a:endParaRPr lang="en-GB" dirty="0">
              <a:solidFill>
                <a:srgbClr val="FFFFFF">
                  <a:lumMod val="50000"/>
                </a:srgbClr>
              </a:solidFill>
              <a:sym typeface="Helvetica Light" charset="0"/>
            </a:endParaRPr>
          </a:p>
        </p:txBody>
      </p:sp>
    </p:spTree>
    <p:extLst>
      <p:ext uri="{BB962C8B-B14F-4D97-AF65-F5344CB8AC3E}">
        <p14:creationId xmlns:p14="http://schemas.microsoft.com/office/powerpoint/2010/main" val="1572849809"/>
      </p:ext>
    </p:extLst>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F2F2F2"/>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82" algn="l" rtl="0" eaLnBrk="1" fontAlgn="base" hangingPunct="1">
        <a:spcBef>
          <a:spcPct val="0"/>
        </a:spcBef>
        <a:spcAft>
          <a:spcPct val="0"/>
        </a:spcAft>
        <a:defRPr sz="4400">
          <a:solidFill>
            <a:srgbClr val="A9A6A3"/>
          </a:solidFill>
          <a:latin typeface="Arial" pitchFamily="34" charset="0"/>
        </a:defRPr>
      </a:lvl6pPr>
      <a:lvl7pPr marL="914165" algn="l" rtl="0" eaLnBrk="1" fontAlgn="base" hangingPunct="1">
        <a:spcBef>
          <a:spcPct val="0"/>
        </a:spcBef>
        <a:spcAft>
          <a:spcPct val="0"/>
        </a:spcAft>
        <a:defRPr sz="4400">
          <a:solidFill>
            <a:srgbClr val="A9A6A3"/>
          </a:solidFill>
          <a:latin typeface="Arial" pitchFamily="34" charset="0"/>
        </a:defRPr>
      </a:lvl7pPr>
      <a:lvl8pPr marL="1371250" algn="l" rtl="0" eaLnBrk="1" fontAlgn="base" hangingPunct="1">
        <a:spcBef>
          <a:spcPct val="0"/>
        </a:spcBef>
        <a:spcAft>
          <a:spcPct val="0"/>
        </a:spcAft>
        <a:defRPr sz="4400">
          <a:solidFill>
            <a:srgbClr val="A9A6A3"/>
          </a:solidFill>
          <a:latin typeface="Arial" pitchFamily="34" charset="0"/>
        </a:defRPr>
      </a:lvl8pPr>
      <a:lvl9pPr marL="1828332" algn="l" rtl="0" eaLnBrk="1" fontAlgn="base" hangingPunct="1">
        <a:spcBef>
          <a:spcPct val="0"/>
        </a:spcBef>
        <a:spcAft>
          <a:spcPct val="0"/>
        </a:spcAft>
        <a:defRPr sz="4400">
          <a:solidFill>
            <a:srgbClr val="A9A6A3"/>
          </a:solidFill>
          <a:latin typeface="Arial" pitchFamily="34" charset="0"/>
        </a:defRPr>
      </a:lvl9pPr>
    </p:titleStyle>
    <p:bodyStyle>
      <a:lvl1pPr marL="342813" indent="-342813" algn="l" rtl="0" eaLnBrk="0" fontAlgn="base" hangingPunct="0">
        <a:spcBef>
          <a:spcPct val="20000"/>
        </a:spcBef>
        <a:spcAft>
          <a:spcPct val="0"/>
        </a:spcAft>
        <a:buClr>
          <a:srgbClr val="A844A8"/>
        </a:buClr>
        <a:buFont typeface="Wingdings" pitchFamily="2" charset="2"/>
        <a:buChar char="§"/>
        <a:defRPr sz="3200" baseline="0">
          <a:solidFill>
            <a:schemeClr val="bg2">
              <a:lumMod val="75000"/>
            </a:schemeClr>
          </a:solidFill>
          <a:latin typeface="Myriad Pro" pitchFamily="34" charset="0"/>
          <a:ea typeface="+mn-ea"/>
          <a:cs typeface="+mn-cs"/>
        </a:defRPr>
      </a:lvl1pPr>
      <a:lvl2pPr marL="742760" indent="-285677" algn="l" rtl="0" eaLnBrk="0" fontAlgn="base" hangingPunct="0">
        <a:spcBef>
          <a:spcPct val="20000"/>
        </a:spcBef>
        <a:spcAft>
          <a:spcPct val="0"/>
        </a:spcAft>
        <a:buClr>
          <a:srgbClr val="A844A8"/>
        </a:buClr>
        <a:buFont typeface="Wingdings" pitchFamily="2" charset="2"/>
        <a:buChar char="§"/>
        <a:defRPr sz="2800" baseline="0">
          <a:solidFill>
            <a:schemeClr val="bg2">
              <a:lumMod val="75000"/>
            </a:schemeClr>
          </a:solidFill>
          <a:latin typeface="Myriad Pro" pitchFamily="34" charset="0"/>
        </a:defRPr>
      </a:lvl2pPr>
      <a:lvl3pPr marL="1142706" indent="-228541" algn="l" rtl="0" eaLnBrk="0" fontAlgn="base" hangingPunct="0">
        <a:spcBef>
          <a:spcPct val="20000"/>
        </a:spcBef>
        <a:spcAft>
          <a:spcPct val="0"/>
        </a:spcAft>
        <a:buClr>
          <a:srgbClr val="A844A8"/>
        </a:buClr>
        <a:buFont typeface="Wingdings" pitchFamily="2" charset="2"/>
        <a:buChar char="§"/>
        <a:defRPr sz="2400" baseline="0">
          <a:solidFill>
            <a:schemeClr val="bg2">
              <a:lumMod val="75000"/>
            </a:schemeClr>
          </a:solidFill>
          <a:latin typeface="Myriad Pro" pitchFamily="34" charset="0"/>
        </a:defRPr>
      </a:lvl3pPr>
      <a:lvl4pPr marL="1599790" indent="-228541"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4pPr>
      <a:lvl5pPr marL="2056875" indent="-228541"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5pPr>
      <a:lvl6pPr marL="2513959" indent="-228541"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6pPr>
      <a:lvl7pPr marL="2971040" indent="-228541"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7pPr>
      <a:lvl8pPr marL="3428124" indent="-228541"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8pPr>
      <a:lvl9pPr marL="3885205" indent="-228541"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8"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457200" y="627129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9094A8FE-592D-BD40-BA6B-E7C80E8A958E}" type="slidenum">
              <a:rPr lang="en-US" smtClean="0">
                <a:solidFill>
                  <a:srgbClr val="000000">
                    <a:tint val="75000"/>
                  </a:srgbClr>
                </a:solidFill>
                <a:latin typeface="Arial"/>
              </a:rPr>
              <a:pPr defTabSz="457200" fontAlgn="auto">
                <a:spcBef>
                  <a:spcPts val="0"/>
                </a:spcBef>
                <a:spcAft>
                  <a:spcPts val="0"/>
                </a:spcAft>
              </a:pPr>
              <a:t>‹#›</a:t>
            </a:fld>
            <a:endParaRPr lang="en-US">
              <a:solidFill>
                <a:srgbClr val="000000">
                  <a:tint val="75000"/>
                </a:srgbClr>
              </a:solidFill>
              <a:latin typeface="Arial"/>
            </a:endParaRPr>
          </a:p>
        </p:txBody>
      </p:sp>
      <p:sp>
        <p:nvSpPr>
          <p:cNvPr id="4" name="TextBox 3"/>
          <p:cNvSpPr txBox="1"/>
          <p:nvPr/>
        </p:nvSpPr>
        <p:spPr>
          <a:xfrm>
            <a:off x="5659921" y="6324501"/>
            <a:ext cx="3026880" cy="246221"/>
          </a:xfrm>
          <a:prstGeom prst="rect">
            <a:avLst/>
          </a:prstGeom>
          <a:noFill/>
        </p:spPr>
        <p:txBody>
          <a:bodyPr wrap="square" rtlCol="0">
            <a:spAutoFit/>
          </a:bodyPr>
          <a:lstStyle/>
          <a:p>
            <a:pPr algn="r" defTabSz="457200" fontAlgn="auto">
              <a:spcBef>
                <a:spcPts val="0"/>
              </a:spcBef>
              <a:spcAft>
                <a:spcPts val="0"/>
              </a:spcAft>
              <a:defRPr/>
            </a:pPr>
            <a:r>
              <a:rPr lang="en-US" sz="1000" dirty="0" smtClean="0">
                <a:solidFill>
                  <a:prstClr val="white">
                    <a:lumMod val="65000"/>
                  </a:prstClr>
                </a:solidFill>
                <a:latin typeface="Arial"/>
              </a:rPr>
              <a:t>© Caplin Systems Ltd. 2013 </a:t>
            </a:r>
            <a:r>
              <a:rPr lang="en-US" sz="1000" dirty="0" smtClean="0">
                <a:solidFill>
                  <a:prstClr val="white">
                    <a:lumMod val="85000"/>
                  </a:prstClr>
                </a:solidFill>
                <a:latin typeface="Arial"/>
              </a:rPr>
              <a:t>|</a:t>
            </a:r>
            <a:r>
              <a:rPr lang="en-US" sz="1000" dirty="0" smtClean="0">
                <a:solidFill>
                  <a:prstClr val="white">
                    <a:lumMod val="65000"/>
                  </a:prstClr>
                </a:solidFill>
                <a:latin typeface="Arial"/>
              </a:rPr>
              <a:t> Confidential</a:t>
            </a:r>
          </a:p>
        </p:txBody>
      </p:sp>
    </p:spTree>
    <p:extLst>
      <p:ext uri="{BB962C8B-B14F-4D97-AF65-F5344CB8AC3E}">
        <p14:creationId xmlns:p14="http://schemas.microsoft.com/office/powerpoint/2010/main" val="509999803"/>
      </p:ext>
    </p:extLst>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 id="2147484088" r:id="rId13"/>
    <p:sldLayoutId id="2147484089" r:id="rId14"/>
    <p:sldLayoutId id="2147484090" r:id="rId15"/>
    <p:sldLayoutId id="2147484091" r:id="rId16"/>
  </p:sldLayoutIdLst>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hf sldNum="0" hdr="0"/>
  <p:txStyles>
    <p:titleStyle>
      <a:lvl1pPr algn="ctr" defTabSz="457200" rtl="0" eaLnBrk="1" latinLnBrk="0" hangingPunct="1">
        <a:spcBef>
          <a:spcPct val="0"/>
        </a:spcBef>
        <a:buNone/>
        <a:defRPr sz="4400" b="1" i="0" kern="1200" spc="-15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accent6"/>
        </a:buClr>
        <a:buSzPct val="50000"/>
        <a:buFont typeface="Lucida Grande"/>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3" y="215901"/>
            <a:ext cx="7199313" cy="646113"/>
          </a:xfrm>
          <a:prstGeom prst="rect">
            <a:avLst/>
          </a:prstGeom>
          <a:gradFill>
            <a:gsLst>
              <a:gs pos="0">
                <a:schemeClr val="tx1"/>
              </a:gs>
              <a:gs pos="50000">
                <a:schemeClr val="tx1"/>
              </a:gs>
              <a:gs pos="100000">
                <a:schemeClr val="tx1">
                  <a:alpha val="0"/>
                </a:schemeClr>
              </a:gs>
            </a:gsLst>
            <a:lin ang="0" scaled="0"/>
          </a:gradFill>
          <a:ln w="9525">
            <a:noFill/>
            <a:miter lim="800000"/>
            <a:headEnd/>
            <a:tailEnd/>
          </a:ln>
        </p:spPr>
        <p:txBody>
          <a:bodyPr vert="horz" wrap="square" lIns="215967" tIns="45713" rIns="91425" bIns="45713"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439863"/>
            <a:ext cx="8280400" cy="467995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7" name="Footer Placeholder 4"/>
          <p:cNvSpPr>
            <a:spLocks noGrp="1"/>
          </p:cNvSpPr>
          <p:nvPr>
            <p:ph type="ftr" sz="quarter" idx="3"/>
          </p:nvPr>
        </p:nvSpPr>
        <p:spPr>
          <a:xfrm>
            <a:off x="481013" y="6356353"/>
            <a:ext cx="3376612" cy="365125"/>
          </a:xfrm>
          <a:prstGeom prst="rect">
            <a:avLst/>
          </a:prstGeom>
        </p:spPr>
        <p:txBody>
          <a:bodyPr vert="horz" lIns="91425" tIns="45713" rIns="91425" bIns="45713" rtlCol="0" anchor="ctr"/>
          <a:lstStyle>
            <a:lvl1pPr algn="l">
              <a:defRPr sz="1000" spc="250" baseline="0">
                <a:solidFill>
                  <a:schemeClr val="bg1">
                    <a:lumMod val="50000"/>
                  </a:schemeClr>
                </a:solidFill>
                <a:latin typeface="Arial" charset="0"/>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8" name="Slide Number Placeholder 5"/>
          <p:cNvSpPr>
            <a:spLocks noGrp="1"/>
          </p:cNvSpPr>
          <p:nvPr>
            <p:ph type="sldNum" sz="quarter" idx="4"/>
          </p:nvPr>
        </p:nvSpPr>
        <p:spPr>
          <a:xfrm>
            <a:off x="6553200" y="6356353"/>
            <a:ext cx="2133600" cy="365125"/>
          </a:xfrm>
          <a:prstGeom prst="rect">
            <a:avLst/>
          </a:prstGeom>
        </p:spPr>
        <p:txBody>
          <a:bodyPr vert="horz" lIns="91425" tIns="45713" rIns="91425" bIns="45713" rtlCol="0" anchor="ctr"/>
          <a:lstStyle>
            <a:lvl1pPr algn="r">
              <a:defRPr sz="1200">
                <a:solidFill>
                  <a:schemeClr val="bg2">
                    <a:lumMod val="20000"/>
                    <a:lumOff val="80000"/>
                  </a:schemeClr>
                </a:solidFill>
                <a:latin typeface="Arial" charset="0"/>
              </a:defRPr>
            </a:lvl1pPr>
          </a:lstStyle>
          <a:p>
            <a:pPr>
              <a:defRPr/>
            </a:pPr>
            <a:fld id="{3AF3D461-8AC7-4122-A6ED-5F7AC441DDB1}"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F2F2F2"/>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130" algn="l" rtl="0" eaLnBrk="1" fontAlgn="base" hangingPunct="1">
        <a:spcBef>
          <a:spcPct val="0"/>
        </a:spcBef>
        <a:spcAft>
          <a:spcPct val="0"/>
        </a:spcAft>
        <a:defRPr sz="4400">
          <a:solidFill>
            <a:srgbClr val="A9A6A3"/>
          </a:solidFill>
          <a:latin typeface="Arial" pitchFamily="34" charset="0"/>
        </a:defRPr>
      </a:lvl6pPr>
      <a:lvl7pPr marL="914259" algn="l" rtl="0" eaLnBrk="1" fontAlgn="base" hangingPunct="1">
        <a:spcBef>
          <a:spcPct val="0"/>
        </a:spcBef>
        <a:spcAft>
          <a:spcPct val="0"/>
        </a:spcAft>
        <a:defRPr sz="4400">
          <a:solidFill>
            <a:srgbClr val="A9A6A3"/>
          </a:solidFill>
          <a:latin typeface="Arial" pitchFamily="34" charset="0"/>
        </a:defRPr>
      </a:lvl7pPr>
      <a:lvl8pPr marL="1371390" algn="l" rtl="0" eaLnBrk="1" fontAlgn="base" hangingPunct="1">
        <a:spcBef>
          <a:spcPct val="0"/>
        </a:spcBef>
        <a:spcAft>
          <a:spcPct val="0"/>
        </a:spcAft>
        <a:defRPr sz="4400">
          <a:solidFill>
            <a:srgbClr val="A9A6A3"/>
          </a:solidFill>
          <a:latin typeface="Arial" pitchFamily="34" charset="0"/>
        </a:defRPr>
      </a:lvl8pPr>
      <a:lvl9pPr marL="1828519" algn="l" rtl="0" eaLnBrk="1" fontAlgn="base" hangingPunct="1">
        <a:spcBef>
          <a:spcPct val="0"/>
        </a:spcBef>
        <a:spcAft>
          <a:spcPct val="0"/>
        </a:spcAft>
        <a:defRPr sz="4400">
          <a:solidFill>
            <a:srgbClr val="A9A6A3"/>
          </a:solidFill>
          <a:latin typeface="Arial" pitchFamily="34" charset="0"/>
        </a:defRPr>
      </a:lvl9pPr>
    </p:titleStyle>
    <p:bodyStyle>
      <a:lvl1pPr marL="342848" indent="-342848" algn="l" rtl="0" eaLnBrk="0" fontAlgn="base" hangingPunct="0">
        <a:spcBef>
          <a:spcPct val="20000"/>
        </a:spcBef>
        <a:spcAft>
          <a:spcPct val="0"/>
        </a:spcAft>
        <a:buClr>
          <a:srgbClr val="A844A8"/>
        </a:buClr>
        <a:buFont typeface="Wingdings" pitchFamily="2" charset="2"/>
        <a:buChar char="§"/>
        <a:defRPr sz="3200" baseline="0">
          <a:solidFill>
            <a:schemeClr val="bg2">
              <a:lumMod val="75000"/>
            </a:schemeClr>
          </a:solidFill>
          <a:latin typeface="Myriad Pro" pitchFamily="34" charset="0"/>
          <a:ea typeface="+mn-ea"/>
          <a:cs typeface="+mn-cs"/>
        </a:defRPr>
      </a:lvl1pPr>
      <a:lvl2pPr marL="742836" indent="-285707" algn="l" rtl="0" eaLnBrk="0" fontAlgn="base" hangingPunct="0">
        <a:spcBef>
          <a:spcPct val="20000"/>
        </a:spcBef>
        <a:spcAft>
          <a:spcPct val="0"/>
        </a:spcAft>
        <a:buClr>
          <a:srgbClr val="A844A8"/>
        </a:buClr>
        <a:buFont typeface="Wingdings" pitchFamily="2" charset="2"/>
        <a:buChar char="§"/>
        <a:defRPr sz="2800" baseline="0">
          <a:solidFill>
            <a:schemeClr val="bg2">
              <a:lumMod val="75000"/>
            </a:schemeClr>
          </a:solidFill>
          <a:latin typeface="Myriad Pro" pitchFamily="34" charset="0"/>
        </a:defRPr>
      </a:lvl2pPr>
      <a:lvl3pPr marL="1142824" indent="-228564" algn="l" rtl="0" eaLnBrk="0" fontAlgn="base" hangingPunct="0">
        <a:spcBef>
          <a:spcPct val="20000"/>
        </a:spcBef>
        <a:spcAft>
          <a:spcPct val="0"/>
        </a:spcAft>
        <a:buClr>
          <a:srgbClr val="A844A8"/>
        </a:buClr>
        <a:buFont typeface="Wingdings" pitchFamily="2" charset="2"/>
        <a:buChar char="§"/>
        <a:defRPr sz="2400" baseline="0">
          <a:solidFill>
            <a:schemeClr val="bg2">
              <a:lumMod val="75000"/>
            </a:schemeClr>
          </a:solidFill>
          <a:latin typeface="Myriad Pro" pitchFamily="34" charset="0"/>
        </a:defRPr>
      </a:lvl3pPr>
      <a:lvl4pPr marL="1599954"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4pPr>
      <a:lvl5pPr marL="2057085"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5pPr>
      <a:lvl6pPr marL="251421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6pPr>
      <a:lvl7pPr marL="2971344"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7pPr>
      <a:lvl8pPr marL="342847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8pPr>
      <a:lvl9pPr marL="3885603"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3" y="215901"/>
            <a:ext cx="7199313" cy="646113"/>
          </a:xfrm>
          <a:prstGeom prst="rect">
            <a:avLst/>
          </a:prstGeom>
          <a:gradFill>
            <a:gsLst>
              <a:gs pos="0">
                <a:schemeClr val="tx1"/>
              </a:gs>
              <a:gs pos="50000">
                <a:schemeClr val="tx1"/>
              </a:gs>
              <a:gs pos="100000">
                <a:schemeClr val="tx1">
                  <a:alpha val="0"/>
                </a:schemeClr>
              </a:gs>
            </a:gsLst>
            <a:lin ang="0" scaled="0"/>
          </a:gradFill>
          <a:ln w="9525">
            <a:noFill/>
            <a:miter lim="800000"/>
            <a:headEnd/>
            <a:tailEnd/>
          </a:ln>
        </p:spPr>
        <p:txBody>
          <a:bodyPr vert="horz" wrap="square" lIns="215967" tIns="45713" rIns="91425" bIns="45713"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439863"/>
            <a:ext cx="8280400" cy="467995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7" name="Footer Placeholder 4"/>
          <p:cNvSpPr>
            <a:spLocks noGrp="1"/>
          </p:cNvSpPr>
          <p:nvPr>
            <p:ph type="ftr" sz="quarter" idx="3"/>
          </p:nvPr>
        </p:nvSpPr>
        <p:spPr>
          <a:xfrm>
            <a:off x="481013" y="6356353"/>
            <a:ext cx="3376612" cy="365125"/>
          </a:xfrm>
          <a:prstGeom prst="rect">
            <a:avLst/>
          </a:prstGeom>
        </p:spPr>
        <p:txBody>
          <a:bodyPr vert="horz" lIns="91425" tIns="45713" rIns="91425" bIns="45713" rtlCol="0" anchor="ctr"/>
          <a:lstStyle>
            <a:lvl1pPr algn="l">
              <a:defRPr sz="1000" spc="250" baseline="0">
                <a:solidFill>
                  <a:schemeClr val="bg1">
                    <a:lumMod val="50000"/>
                  </a:schemeClr>
                </a:solidFill>
                <a:latin typeface="Arial" charset="0"/>
              </a:defRPr>
            </a:lvl1pPr>
          </a:lstStyle>
          <a:p>
            <a:pPr>
              <a:defRPr/>
            </a:pPr>
            <a:r>
              <a:rPr lang="en-GB" dirty="0" smtClean="0">
                <a:solidFill>
                  <a:srgbClr val="FFFFFF">
                    <a:lumMod val="50000"/>
                  </a:srgbClr>
                </a:solidFill>
              </a:rPr>
              <a:t>© 2013 CAPLIN SYSTEMS LTD</a:t>
            </a:r>
            <a:endParaRPr lang="en-GB" dirty="0">
              <a:solidFill>
                <a:srgbClr val="FFFFFF">
                  <a:lumMod val="50000"/>
                </a:srgbClr>
              </a:solidFill>
            </a:endParaRPr>
          </a:p>
        </p:txBody>
      </p:sp>
      <p:sp>
        <p:nvSpPr>
          <p:cNvPr id="8" name="Slide Number Placeholder 5"/>
          <p:cNvSpPr>
            <a:spLocks noGrp="1"/>
          </p:cNvSpPr>
          <p:nvPr>
            <p:ph type="sldNum" sz="quarter" idx="4"/>
          </p:nvPr>
        </p:nvSpPr>
        <p:spPr>
          <a:xfrm>
            <a:off x="6553200" y="6356353"/>
            <a:ext cx="2133600" cy="365125"/>
          </a:xfrm>
          <a:prstGeom prst="rect">
            <a:avLst/>
          </a:prstGeom>
        </p:spPr>
        <p:txBody>
          <a:bodyPr vert="horz" lIns="91425" tIns="45713" rIns="91425" bIns="45713" rtlCol="0" anchor="ctr"/>
          <a:lstStyle>
            <a:lvl1pPr algn="r">
              <a:defRPr sz="1200">
                <a:solidFill>
                  <a:schemeClr val="bg2">
                    <a:lumMod val="20000"/>
                    <a:lumOff val="80000"/>
                  </a:schemeClr>
                </a:solidFill>
                <a:latin typeface="Arial" charset="0"/>
              </a:defRPr>
            </a:lvl1pPr>
          </a:lstStyle>
          <a:p>
            <a:pPr>
              <a:defRPr/>
            </a:pPr>
            <a:fld id="{3AF3D461-8AC7-4122-A6ED-5F7AC441DDB1}" type="slidenum">
              <a:rPr lang="en-GB">
                <a:solidFill>
                  <a:srgbClr val="808080">
                    <a:lumMod val="20000"/>
                    <a:lumOff val="80000"/>
                  </a:srgbClr>
                </a:solidFill>
              </a:rPr>
              <a:pPr>
                <a:defRPr/>
              </a:pPr>
              <a:t>‹#›</a:t>
            </a:fld>
            <a:endParaRPr lang="en-GB" dirty="0">
              <a:solidFill>
                <a:srgbClr val="808080">
                  <a:lumMod val="20000"/>
                  <a:lumOff val="80000"/>
                </a:srgbClr>
              </a:solidFill>
            </a:endParaRPr>
          </a:p>
        </p:txBody>
      </p:sp>
    </p:spTree>
  </p:cSld>
  <p:clrMap bg1="lt1" tx1="dk1" bg2="lt2" tx2="dk2" accent1="accent1" accent2="accent2" accent3="accent3" accent4="accent4" accent5="accent5" accent6="accent6" hlink="hlink" folHlink="folHlink"/>
  <p:sldLayoutIdLst>
    <p:sldLayoutId id="2147484101" r:id="rId1"/>
    <p:sldLayoutId id="2147484102" r:id="rId2"/>
    <p:sldLayoutId id="2147484103" r:id="rId3"/>
    <p:sldLayoutId id="2147484104" r:id="rId4"/>
    <p:sldLayoutId id="2147484105" r:id="rId5"/>
    <p:sldLayoutId id="2147484106" r:id="rId6"/>
    <p:sldLayoutId id="2147484107" r:id="rId7"/>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F2F2F2"/>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130" algn="l" rtl="0" eaLnBrk="1" fontAlgn="base" hangingPunct="1">
        <a:spcBef>
          <a:spcPct val="0"/>
        </a:spcBef>
        <a:spcAft>
          <a:spcPct val="0"/>
        </a:spcAft>
        <a:defRPr sz="4400">
          <a:solidFill>
            <a:srgbClr val="A9A6A3"/>
          </a:solidFill>
          <a:latin typeface="Arial" pitchFamily="34" charset="0"/>
        </a:defRPr>
      </a:lvl6pPr>
      <a:lvl7pPr marL="914259" algn="l" rtl="0" eaLnBrk="1" fontAlgn="base" hangingPunct="1">
        <a:spcBef>
          <a:spcPct val="0"/>
        </a:spcBef>
        <a:spcAft>
          <a:spcPct val="0"/>
        </a:spcAft>
        <a:defRPr sz="4400">
          <a:solidFill>
            <a:srgbClr val="A9A6A3"/>
          </a:solidFill>
          <a:latin typeface="Arial" pitchFamily="34" charset="0"/>
        </a:defRPr>
      </a:lvl7pPr>
      <a:lvl8pPr marL="1371390" algn="l" rtl="0" eaLnBrk="1" fontAlgn="base" hangingPunct="1">
        <a:spcBef>
          <a:spcPct val="0"/>
        </a:spcBef>
        <a:spcAft>
          <a:spcPct val="0"/>
        </a:spcAft>
        <a:defRPr sz="4400">
          <a:solidFill>
            <a:srgbClr val="A9A6A3"/>
          </a:solidFill>
          <a:latin typeface="Arial" pitchFamily="34" charset="0"/>
        </a:defRPr>
      </a:lvl8pPr>
      <a:lvl9pPr marL="1828519" algn="l" rtl="0" eaLnBrk="1" fontAlgn="base" hangingPunct="1">
        <a:spcBef>
          <a:spcPct val="0"/>
        </a:spcBef>
        <a:spcAft>
          <a:spcPct val="0"/>
        </a:spcAft>
        <a:defRPr sz="4400">
          <a:solidFill>
            <a:srgbClr val="A9A6A3"/>
          </a:solidFill>
          <a:latin typeface="Arial" pitchFamily="34" charset="0"/>
        </a:defRPr>
      </a:lvl9pPr>
    </p:titleStyle>
    <p:bodyStyle>
      <a:lvl1pPr marL="342848" indent="-342848" algn="l" rtl="0" eaLnBrk="0" fontAlgn="base" hangingPunct="0">
        <a:spcBef>
          <a:spcPct val="20000"/>
        </a:spcBef>
        <a:spcAft>
          <a:spcPct val="0"/>
        </a:spcAft>
        <a:buClr>
          <a:srgbClr val="A844A8"/>
        </a:buClr>
        <a:buFont typeface="Wingdings" pitchFamily="2" charset="2"/>
        <a:buChar char="§"/>
        <a:defRPr sz="3200" baseline="0">
          <a:solidFill>
            <a:schemeClr val="bg2">
              <a:lumMod val="75000"/>
            </a:schemeClr>
          </a:solidFill>
          <a:latin typeface="Myriad Pro" pitchFamily="34" charset="0"/>
          <a:ea typeface="+mn-ea"/>
          <a:cs typeface="+mn-cs"/>
        </a:defRPr>
      </a:lvl1pPr>
      <a:lvl2pPr marL="742836" indent="-285707" algn="l" rtl="0" eaLnBrk="0" fontAlgn="base" hangingPunct="0">
        <a:spcBef>
          <a:spcPct val="20000"/>
        </a:spcBef>
        <a:spcAft>
          <a:spcPct val="0"/>
        </a:spcAft>
        <a:buClr>
          <a:srgbClr val="A844A8"/>
        </a:buClr>
        <a:buFont typeface="Wingdings" pitchFamily="2" charset="2"/>
        <a:buChar char="§"/>
        <a:defRPr sz="2800" baseline="0">
          <a:solidFill>
            <a:schemeClr val="bg2">
              <a:lumMod val="75000"/>
            </a:schemeClr>
          </a:solidFill>
          <a:latin typeface="Myriad Pro" pitchFamily="34" charset="0"/>
        </a:defRPr>
      </a:lvl2pPr>
      <a:lvl3pPr marL="1142824" indent="-228564" algn="l" rtl="0" eaLnBrk="0" fontAlgn="base" hangingPunct="0">
        <a:spcBef>
          <a:spcPct val="20000"/>
        </a:spcBef>
        <a:spcAft>
          <a:spcPct val="0"/>
        </a:spcAft>
        <a:buClr>
          <a:srgbClr val="A844A8"/>
        </a:buClr>
        <a:buFont typeface="Wingdings" pitchFamily="2" charset="2"/>
        <a:buChar char="§"/>
        <a:defRPr sz="2400" baseline="0">
          <a:solidFill>
            <a:schemeClr val="bg2">
              <a:lumMod val="75000"/>
            </a:schemeClr>
          </a:solidFill>
          <a:latin typeface="Myriad Pro" pitchFamily="34" charset="0"/>
        </a:defRPr>
      </a:lvl3pPr>
      <a:lvl4pPr marL="1599954"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4pPr>
      <a:lvl5pPr marL="2057085" indent="-228564" algn="l" rtl="0" eaLnBrk="0" fontAlgn="base" hangingPunct="0">
        <a:spcBef>
          <a:spcPct val="20000"/>
        </a:spcBef>
        <a:spcAft>
          <a:spcPct val="0"/>
        </a:spcAft>
        <a:buClr>
          <a:srgbClr val="A844A8"/>
        </a:buClr>
        <a:buFont typeface="Wingdings" pitchFamily="2" charset="2"/>
        <a:buChar char="§"/>
        <a:defRPr sz="2000" baseline="0">
          <a:solidFill>
            <a:schemeClr val="bg2">
              <a:lumMod val="75000"/>
            </a:schemeClr>
          </a:solidFill>
          <a:latin typeface="Myriad Pro" pitchFamily="34" charset="0"/>
        </a:defRPr>
      </a:lvl5pPr>
      <a:lvl6pPr marL="251421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6pPr>
      <a:lvl7pPr marL="2971344"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7pPr>
      <a:lvl8pPr marL="3428475"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8pPr>
      <a:lvl9pPr marL="3885603" indent="-228564" algn="l" rtl="0" eaLnBrk="1" fontAlgn="base" hangingPunct="1">
        <a:spcBef>
          <a:spcPct val="20000"/>
        </a:spcBef>
        <a:spcAft>
          <a:spcPct val="0"/>
        </a:spcAft>
        <a:buClr>
          <a:srgbClr val="A844A8"/>
        </a:buClr>
        <a:buFont typeface="Wingdings" pitchFamily="2" charset="2"/>
        <a:buChar char="§"/>
        <a:defRPr sz="2000">
          <a:solidFill>
            <a:srgbClr val="593A5A"/>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6.png"/><Relationship Id="rId7" Type="http://schemas.openxmlformats.org/officeDocument/2006/relationships/diagramColors" Target="../diagrams/colors6.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6.png"/><Relationship Id="rId7" Type="http://schemas.openxmlformats.org/officeDocument/2006/relationships/diagramColors" Target="../diagrams/colors10.xml"/><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1.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1.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GB" dirty="0" smtClean="0"/>
              <a:t>Caplin Transformer Advanced Concepts</a:t>
            </a:r>
            <a:endParaRPr lang="en-GB" dirty="0"/>
          </a:p>
        </p:txBody>
      </p:sp>
      <p:sp>
        <p:nvSpPr>
          <p:cNvPr id="56323" name="Title 3"/>
          <p:cNvSpPr>
            <a:spLocks noGrp="1"/>
          </p:cNvSpPr>
          <p:nvPr>
            <p:ph type="ctrTitle"/>
          </p:nvPr>
        </p:nvSpPr>
        <p:spPr/>
        <p:txBody>
          <a:bodyPr/>
          <a:lstStyle/>
          <a:p>
            <a:r>
              <a:rPr lang="en-GB" dirty="0" smtClean="0"/>
              <a:t>Web Trading Services</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Sort </a:t>
            </a:r>
            <a:r>
              <a:rPr lang="en-GB" b="1" dirty="0" smtClean="0"/>
              <a:t>Rules</a:t>
            </a:r>
            <a:endParaRPr lang="en-GB" dirty="0"/>
          </a:p>
        </p:txBody>
      </p:sp>
      <p:sp>
        <p:nvSpPr>
          <p:cNvPr id="3" name="Content Placeholder 2"/>
          <p:cNvSpPr>
            <a:spLocks noGrp="1"/>
          </p:cNvSpPr>
          <p:nvPr>
            <p:ph idx="1"/>
          </p:nvPr>
        </p:nvSpPr>
        <p:spPr>
          <a:xfrm>
            <a:off x="457200" y="1417639"/>
            <a:ext cx="8229600" cy="4819673"/>
          </a:xfrm>
          <a:noFill/>
        </p:spPr>
        <p:txBody>
          <a:bodyPr>
            <a:normAutofit/>
          </a:bodyPr>
          <a:lstStyle/>
          <a:p>
            <a:r>
              <a:rPr lang="en-GB" sz="2400" dirty="0" smtClean="0"/>
              <a:t>Container </a:t>
            </a:r>
            <a:r>
              <a:rPr lang="en-GB" sz="2400" dirty="0"/>
              <a:t>sort </a:t>
            </a:r>
            <a:r>
              <a:rPr lang="en-GB" sz="2400" dirty="0" smtClean="0"/>
              <a:t>rules</a:t>
            </a:r>
            <a:endParaRPr lang="en-GB" sz="2400" dirty="0"/>
          </a:p>
          <a:p>
            <a:pPr marL="0" indent="0">
              <a:buNone/>
            </a:pPr>
            <a:r>
              <a:rPr lang="en-GB" sz="2400" dirty="0" smtClean="0">
                <a:latin typeface="Courier New"/>
                <a:cs typeface="Courier New"/>
              </a:rPr>
              <a:t>	sort=&lt;field&gt;:&lt;comparator&gt;:&lt;order&gt;</a:t>
            </a:r>
            <a:endParaRPr lang="en-GB" sz="2400" dirty="0">
              <a:latin typeface="Courier New"/>
              <a:cs typeface="Courier New"/>
            </a:endParaRPr>
          </a:p>
          <a:p>
            <a:pPr lvl="1"/>
            <a:r>
              <a:rPr lang="en-GB" dirty="0">
                <a:latin typeface="Courier New"/>
                <a:cs typeface="Courier New"/>
              </a:rPr>
              <a:t>c</a:t>
            </a:r>
            <a:r>
              <a:rPr lang="en-GB" dirty="0" smtClean="0">
                <a:latin typeface="Courier New"/>
                <a:cs typeface="Courier New"/>
              </a:rPr>
              <a:t>omparator:</a:t>
            </a:r>
            <a:r>
              <a:rPr lang="en-GB" dirty="0" smtClean="0"/>
              <a:t> text, number or your own custom code</a:t>
            </a:r>
            <a:endParaRPr lang="en-GB" dirty="0"/>
          </a:p>
          <a:p>
            <a:pPr lvl="1"/>
            <a:r>
              <a:rPr lang="en-GB" dirty="0" smtClean="0">
                <a:latin typeface="Courier New"/>
                <a:cs typeface="Courier New"/>
              </a:rPr>
              <a:t>order: </a:t>
            </a:r>
            <a:r>
              <a:rPr lang="en-GB" dirty="0" smtClean="0"/>
              <a:t>ascending </a:t>
            </a:r>
            <a:r>
              <a:rPr lang="en-GB" dirty="0"/>
              <a:t>or </a:t>
            </a:r>
            <a:r>
              <a:rPr lang="en-GB" dirty="0" smtClean="0"/>
              <a:t>descending</a:t>
            </a:r>
          </a:p>
          <a:p>
            <a:pPr marL="457200" lvl="1" indent="0">
              <a:buNone/>
            </a:pPr>
            <a:endParaRPr lang="en-GB" dirty="0"/>
          </a:p>
          <a:p>
            <a:r>
              <a:rPr lang="en-GB" sz="2400" dirty="0"/>
              <a:t>Containers can only be sorted by one </a:t>
            </a:r>
            <a:r>
              <a:rPr lang="en-GB" sz="2400" dirty="0" smtClean="0"/>
              <a:t>field. </a:t>
            </a:r>
            <a:r>
              <a:rPr lang="en-GB" sz="2400" dirty="0"/>
              <a:t>To sort on more fields you </a:t>
            </a:r>
            <a:r>
              <a:rPr lang="en-GB" sz="2400" dirty="0" smtClean="0"/>
              <a:t>currently create </a:t>
            </a:r>
            <a:r>
              <a:rPr lang="en-GB" sz="2400" dirty="0"/>
              <a:t>a new field </a:t>
            </a:r>
            <a:r>
              <a:rPr lang="en-GB" sz="2400" dirty="0" smtClean="0"/>
              <a:t>for </a:t>
            </a:r>
            <a:r>
              <a:rPr lang="en-GB" sz="2400" dirty="0"/>
              <a:t>the </a:t>
            </a:r>
            <a:r>
              <a:rPr lang="en-GB" sz="2400" dirty="0" smtClean="0"/>
              <a:t>Refiner</a:t>
            </a:r>
          </a:p>
          <a:p>
            <a:pPr marL="0" indent="0">
              <a:buNone/>
            </a:pPr>
            <a:endParaRPr lang="en-GB" sz="2400" dirty="0"/>
          </a:p>
          <a:p>
            <a:r>
              <a:rPr lang="en-GB" sz="2400" dirty="0"/>
              <a:t>If two or more records have the same value </a:t>
            </a:r>
            <a:r>
              <a:rPr lang="en-GB" sz="2400" dirty="0" smtClean="0"/>
              <a:t>it reverts to the natural order</a:t>
            </a:r>
          </a:p>
          <a:p>
            <a:endParaRPr lang="en-GB" sz="2200" dirty="0" smtClean="0"/>
          </a:p>
        </p:txBody>
      </p:sp>
    </p:spTree>
    <p:extLst>
      <p:ext uri="{BB962C8B-B14F-4D97-AF65-F5344CB8AC3E}">
        <p14:creationId xmlns:p14="http://schemas.microsoft.com/office/powerpoint/2010/main" val="26005746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Filter and Sort </a:t>
            </a:r>
            <a:br>
              <a:rPr lang="en-US" dirty="0" smtClean="0"/>
            </a:br>
            <a:r>
              <a:rPr lang="en-US" dirty="0" smtClean="0"/>
              <a:t>Container Records</a:t>
            </a:r>
            <a:endParaRPr lang="en-US" dirty="0"/>
          </a:p>
        </p:txBody>
      </p:sp>
      <p:sp>
        <p:nvSpPr>
          <p:cNvPr id="3" name="Content Placeholder 2"/>
          <p:cNvSpPr>
            <a:spLocks noGrp="1"/>
          </p:cNvSpPr>
          <p:nvPr>
            <p:ph idx="1"/>
          </p:nvPr>
        </p:nvSpPr>
        <p:spPr/>
        <p:txBody>
          <a:bodyPr>
            <a:normAutofit/>
          </a:bodyPr>
          <a:lstStyle/>
          <a:p>
            <a:r>
              <a:rPr lang="en-US" sz="2200" dirty="0" smtClean="0">
                <a:cs typeface="Courier New"/>
              </a:rPr>
              <a:t>Request /CONTAINER/FX/MAJOR</a:t>
            </a:r>
          </a:p>
          <a:p>
            <a:pPr marL="0" indent="0">
              <a:buNone/>
            </a:pPr>
            <a:r>
              <a:rPr lang="en-US" sz="2200" dirty="0" smtClean="0">
                <a:cs typeface="Courier New"/>
              </a:rPr>
              <a:t>	</a:t>
            </a:r>
          </a:p>
          <a:p>
            <a:pPr marL="0" indent="0">
              <a:buNone/>
            </a:pPr>
            <a:endParaRPr lang="en-US" sz="2200" dirty="0">
              <a:cs typeface="Courier New"/>
            </a:endParaRPr>
          </a:p>
          <a:p>
            <a:pPr marL="0" indent="0">
              <a:buNone/>
            </a:pPr>
            <a:endParaRPr lang="en-US" sz="2200" dirty="0" smtClean="0">
              <a:cs typeface="Courier New"/>
            </a:endParaRPr>
          </a:p>
          <a:p>
            <a:pPr marL="0" indent="0">
              <a:buNone/>
            </a:pPr>
            <a:endParaRPr lang="en-US" sz="2200" dirty="0">
              <a:cs typeface="Courier New"/>
            </a:endParaRPr>
          </a:p>
          <a:p>
            <a:pPr marL="0" indent="0">
              <a:buNone/>
            </a:pPr>
            <a:endParaRPr lang="en-US" sz="2200" dirty="0" smtClean="0">
              <a:cs typeface="Courier New"/>
            </a:endParaRPr>
          </a:p>
          <a:p>
            <a:pPr marL="0" indent="0">
              <a:buNone/>
            </a:pPr>
            <a:endParaRPr lang="en-US" sz="2200" dirty="0">
              <a:cs typeface="Courier New"/>
            </a:endParaRPr>
          </a:p>
          <a:p>
            <a:pPr marL="0" indent="0">
              <a:buNone/>
            </a:pPr>
            <a:endParaRPr lang="en-US" sz="2200" dirty="0" smtClean="0">
              <a:cs typeface="Courier New"/>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092" y="3032956"/>
            <a:ext cx="6743700" cy="1682750"/>
          </a:xfrm>
          <a:prstGeom prst="rect">
            <a:avLst/>
          </a:prstGeom>
        </p:spPr>
      </p:pic>
      <p:pic>
        <p:nvPicPr>
          <p:cNvPr id="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6256" y="440668"/>
            <a:ext cx="925536" cy="688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859037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Filter and Sort </a:t>
            </a:r>
            <a:br>
              <a:rPr lang="en-US" dirty="0" smtClean="0"/>
            </a:br>
            <a:r>
              <a:rPr lang="en-US" dirty="0" smtClean="0"/>
              <a:t>Container Records</a:t>
            </a:r>
            <a:endParaRPr lang="en-US" dirty="0"/>
          </a:p>
        </p:txBody>
      </p:sp>
      <p:sp>
        <p:nvSpPr>
          <p:cNvPr id="3" name="Content Placeholder 2"/>
          <p:cNvSpPr>
            <a:spLocks noGrp="1"/>
          </p:cNvSpPr>
          <p:nvPr>
            <p:ph idx="1"/>
          </p:nvPr>
        </p:nvSpPr>
        <p:spPr/>
        <p:txBody>
          <a:bodyPr>
            <a:normAutofit/>
          </a:bodyPr>
          <a:lstStyle/>
          <a:p>
            <a:r>
              <a:rPr lang="en-GB" sz="1800" dirty="0" smtClean="0"/>
              <a:t>Request</a:t>
            </a:r>
            <a:r>
              <a:rPr lang="en-GB" sz="1800" b="1" dirty="0" smtClean="0"/>
              <a:t> /FILTER</a:t>
            </a:r>
            <a:r>
              <a:rPr lang="en-GB" sz="1800" dirty="0" smtClean="0"/>
              <a:t>/CONTAINER/FX/</a:t>
            </a:r>
            <a:r>
              <a:rPr lang="en-GB" sz="1800" dirty="0" err="1" smtClean="0"/>
              <a:t>MAJOR?</a:t>
            </a:r>
            <a:r>
              <a:rPr lang="en-GB" sz="1800" b="1" dirty="0" err="1" smtClean="0"/>
              <a:t>sort</a:t>
            </a:r>
            <a:r>
              <a:rPr lang="en-GB" sz="1800" dirty="0" smtClean="0"/>
              <a:t>=</a:t>
            </a:r>
            <a:r>
              <a:rPr lang="en-GB" sz="1800" dirty="0" err="1" smtClean="0"/>
              <a:t>InstrumentName:text:ascending</a:t>
            </a:r>
            <a:r>
              <a:rPr lang="en-US" sz="1800" dirty="0" smtClean="0">
                <a:cs typeface="Courier New"/>
              </a:rPr>
              <a:t>	</a:t>
            </a:r>
          </a:p>
          <a:p>
            <a:pPr marL="0" indent="0">
              <a:buNone/>
            </a:pPr>
            <a:endParaRPr lang="en-US" sz="2200" dirty="0">
              <a:cs typeface="Courier New"/>
            </a:endParaRPr>
          </a:p>
          <a:p>
            <a:pPr marL="0" indent="0">
              <a:buNone/>
            </a:pPr>
            <a:endParaRPr lang="en-US" sz="2200" dirty="0" smtClean="0">
              <a:cs typeface="Courier New"/>
            </a:endParaRPr>
          </a:p>
          <a:p>
            <a:pPr marL="0" indent="0">
              <a:buNone/>
            </a:pPr>
            <a:endParaRPr lang="en-US" sz="2200" dirty="0">
              <a:cs typeface="Courier New"/>
            </a:endParaRPr>
          </a:p>
          <a:p>
            <a:pPr marL="0" indent="0">
              <a:buNone/>
            </a:pPr>
            <a:endParaRPr lang="en-US" sz="2200" dirty="0" smtClean="0">
              <a:cs typeface="Courier New"/>
            </a:endParaRPr>
          </a:p>
          <a:p>
            <a:pPr marL="0" indent="0">
              <a:buNone/>
            </a:pPr>
            <a:endParaRPr lang="en-US" sz="2200" dirty="0">
              <a:cs typeface="Courier New"/>
            </a:endParaRPr>
          </a:p>
          <a:p>
            <a:pPr marL="0" indent="0">
              <a:buNone/>
            </a:pPr>
            <a:endParaRPr lang="en-US" sz="2200" dirty="0" smtClean="0">
              <a:cs typeface="Courier New"/>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830" y="2564904"/>
            <a:ext cx="8210550" cy="1606550"/>
          </a:xfrm>
          <a:prstGeom prst="rect">
            <a:avLst/>
          </a:prstGeom>
        </p:spPr>
      </p:pic>
      <p:pic>
        <p:nvPicPr>
          <p:cNvPr id="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6256" y="476672"/>
            <a:ext cx="925536" cy="688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874927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GB" b="1" dirty="0"/>
              <a:t>Sort </a:t>
            </a:r>
            <a:r>
              <a:rPr lang="en-GB" b="1" dirty="0" smtClean="0"/>
              <a:t>Rules</a:t>
            </a:r>
            <a:endParaRPr lang="en-GB" dirty="0"/>
          </a:p>
        </p:txBody>
      </p:sp>
      <p:sp>
        <p:nvSpPr>
          <p:cNvPr id="3" name="Content Placeholder 2"/>
          <p:cNvSpPr txBox="1">
            <a:spLocks noGrp="1"/>
          </p:cNvSpPr>
          <p:nvPr>
            <p:ph idx="1"/>
          </p:nvPr>
        </p:nvSpPr>
        <p:spPr/>
        <p:txBody>
          <a:bodyPr>
            <a:normAutofit/>
          </a:bodyPr>
          <a:lstStyle/>
          <a:p>
            <a:pPr lvl="0">
              <a:lnSpc>
                <a:spcPct val="80000"/>
              </a:lnSpc>
              <a:spcBef>
                <a:spcPts val="400"/>
              </a:spcBef>
            </a:pPr>
            <a:r>
              <a:rPr lang="en-GB" dirty="0"/>
              <a:t>Container sort rules consist of three parts:</a:t>
            </a:r>
          </a:p>
          <a:p>
            <a:pPr lvl="1">
              <a:lnSpc>
                <a:spcPct val="80000"/>
              </a:lnSpc>
              <a:spcBef>
                <a:spcPts val="400"/>
              </a:spcBef>
            </a:pPr>
            <a:r>
              <a:rPr lang="en-GB" sz="2000" dirty="0"/>
              <a:t>The name of the field to sort by.</a:t>
            </a:r>
          </a:p>
          <a:p>
            <a:pPr lvl="1">
              <a:lnSpc>
                <a:spcPct val="80000"/>
              </a:lnSpc>
              <a:spcBef>
                <a:spcPts val="400"/>
              </a:spcBef>
            </a:pPr>
            <a:r>
              <a:rPr lang="en-GB" sz="2000" dirty="0"/>
              <a:t>The type of the field, which can be text, number, or a custom type.</a:t>
            </a:r>
          </a:p>
          <a:p>
            <a:pPr lvl="1">
              <a:lnSpc>
                <a:spcPct val="80000"/>
              </a:lnSpc>
              <a:spcBef>
                <a:spcPts val="400"/>
              </a:spcBef>
            </a:pPr>
            <a:r>
              <a:rPr lang="en-GB" sz="2000" dirty="0"/>
              <a:t>The sort sequence, either ascending or descending</a:t>
            </a:r>
            <a:r>
              <a:rPr lang="en-GB" sz="2000" dirty="0" smtClean="0"/>
              <a:t>.</a:t>
            </a:r>
          </a:p>
          <a:p>
            <a:pPr lvl="1">
              <a:lnSpc>
                <a:spcPct val="80000"/>
              </a:lnSpc>
              <a:spcBef>
                <a:spcPts val="400"/>
              </a:spcBef>
            </a:pPr>
            <a:endParaRPr lang="en-GB" sz="2000" dirty="0"/>
          </a:p>
          <a:p>
            <a:pPr lvl="0">
              <a:lnSpc>
                <a:spcPct val="80000"/>
              </a:lnSpc>
              <a:spcBef>
                <a:spcPts val="400"/>
              </a:spcBef>
            </a:pPr>
            <a:r>
              <a:rPr lang="en-GB" dirty="0" smtClean="0"/>
              <a:t>Example: </a:t>
            </a:r>
            <a:r>
              <a:rPr lang="en-GB" sz="2000" dirty="0" smtClean="0">
                <a:latin typeface="Courier New" panose="02070309020205020404" pitchFamily="49" charset="0"/>
                <a:cs typeface="Courier New" panose="02070309020205020404" pitchFamily="49" charset="0"/>
              </a:rPr>
              <a:t>sort=</a:t>
            </a:r>
            <a:r>
              <a:rPr lang="en-GB" sz="2000" dirty="0" err="1" smtClean="0">
                <a:latin typeface="Courier New" panose="02070309020205020404" pitchFamily="49" charset="0"/>
                <a:cs typeface="Courier New" panose="02070309020205020404" pitchFamily="49" charset="0"/>
              </a:rPr>
              <a:t>MaturityDate:number:ascending</a:t>
            </a:r>
            <a:endParaRPr lang="en-GB" sz="2000" dirty="0" smtClean="0">
              <a:latin typeface="Courier New" panose="02070309020205020404" pitchFamily="49" charset="0"/>
              <a:cs typeface="Courier New" panose="02070309020205020404" pitchFamily="49" charset="0"/>
            </a:endParaRPr>
          </a:p>
          <a:p>
            <a:pPr lvl="0">
              <a:lnSpc>
                <a:spcPct val="80000"/>
              </a:lnSpc>
              <a:spcBef>
                <a:spcPts val="400"/>
              </a:spcBef>
            </a:pPr>
            <a:endParaRPr lang="en-GB" sz="2000" dirty="0">
              <a:latin typeface="Courier New" panose="02070309020205020404" pitchFamily="49" charset="0"/>
              <a:cs typeface="Courier New" panose="02070309020205020404" pitchFamily="49" charset="0"/>
            </a:endParaRPr>
          </a:p>
          <a:p>
            <a:pPr lvl="0">
              <a:lnSpc>
                <a:spcPct val="80000"/>
              </a:lnSpc>
              <a:spcBef>
                <a:spcPts val="400"/>
              </a:spcBef>
            </a:pPr>
            <a:r>
              <a:rPr lang="en-GB" dirty="0" smtClean="0"/>
              <a:t>Containers </a:t>
            </a:r>
            <a:r>
              <a:rPr lang="en-GB" dirty="0"/>
              <a:t>can only be sorted by one </a:t>
            </a:r>
            <a:r>
              <a:rPr lang="en-GB" dirty="0" smtClean="0"/>
              <a:t>field. </a:t>
            </a:r>
          </a:p>
          <a:p>
            <a:pPr lvl="1">
              <a:lnSpc>
                <a:spcPct val="80000"/>
              </a:lnSpc>
              <a:spcBef>
                <a:spcPts val="400"/>
              </a:spcBef>
            </a:pPr>
            <a:r>
              <a:rPr lang="en-GB" sz="2000" dirty="0" smtClean="0"/>
              <a:t>In </a:t>
            </a:r>
            <a:r>
              <a:rPr lang="en-GB" sz="2000" dirty="0"/>
              <a:t>cases </a:t>
            </a:r>
            <a:r>
              <a:rPr lang="en-GB" sz="2000" dirty="0" smtClean="0"/>
              <a:t>where two </a:t>
            </a:r>
            <a:r>
              <a:rPr lang="en-GB" sz="2000" dirty="0"/>
              <a:t>or more records have the same value in the sort field, those records are sorted relatively into the </a:t>
            </a:r>
            <a:r>
              <a:rPr lang="en-GB" sz="2000" b="1" dirty="0"/>
              <a:t>natural order </a:t>
            </a:r>
            <a:r>
              <a:rPr lang="en-GB" sz="2000" dirty="0"/>
              <a:t>as defined by the </a:t>
            </a:r>
            <a:r>
              <a:rPr lang="en-GB" sz="2000" dirty="0" err="1"/>
              <a:t>DataSource</a:t>
            </a:r>
            <a:r>
              <a:rPr lang="en-GB" sz="2000" dirty="0"/>
              <a:t> adapter that supplies that container (or part of the container).</a:t>
            </a:r>
          </a:p>
        </p:txBody>
      </p:sp>
    </p:spTree>
    <p:extLst>
      <p:ext uri="{BB962C8B-B14F-4D97-AF65-F5344CB8AC3E}">
        <p14:creationId xmlns:p14="http://schemas.microsoft.com/office/powerpoint/2010/main" val="354293347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Filtering </a:t>
            </a:r>
            <a:r>
              <a:rPr lang="en-GB" b="1" dirty="0" smtClean="0"/>
              <a:t>Rules</a:t>
            </a:r>
            <a:endParaRPr lang="en-GB" dirty="0"/>
          </a:p>
        </p:txBody>
      </p:sp>
      <p:sp>
        <p:nvSpPr>
          <p:cNvPr id="4" name="TextBox 3"/>
          <p:cNvSpPr txBox="1"/>
          <p:nvPr/>
        </p:nvSpPr>
        <p:spPr>
          <a:xfrm>
            <a:off x="575556" y="1417639"/>
            <a:ext cx="7920880" cy="4891681"/>
          </a:xfrm>
          <a:prstGeom prst="rect">
            <a:avLst/>
          </a:prstGeom>
          <a:noFill/>
        </p:spPr>
        <p:txBody>
          <a:bodyPr vert="horz" lIns="91440" tIns="45720" rIns="91440" bIns="45720" rtlCol="0">
            <a:normAutofit fontScale="92500" lnSpcReduction="10000"/>
          </a:bodyPr>
          <a:lstStyle>
            <a:lvl1pPr marL="342900" indent="-342900" defTabSz="457200" eaLnBrk="1" latinLnBrk="0" hangingPunct="1">
              <a:spcBef>
                <a:spcPct val="20000"/>
              </a:spcBef>
              <a:buClr>
                <a:schemeClr val="accent6"/>
              </a:buClr>
              <a:buSzPct val="50000"/>
              <a:buFont typeface="Lucida Grande"/>
              <a:buChar char="▶"/>
              <a:defRPr sz="2800">
                <a:latin typeface="+mn-lt"/>
              </a:defRPr>
            </a:lvl1pPr>
            <a:lvl2pPr marL="742950" lvl="1" indent="-285750" defTabSz="457200" eaLnBrk="1" latinLnBrk="0" hangingPunct="1">
              <a:spcBef>
                <a:spcPct val="20000"/>
              </a:spcBef>
              <a:buFont typeface="Arial"/>
              <a:buChar char="–"/>
              <a:defRPr sz="2400">
                <a:latin typeface="+mn-lt"/>
              </a:defRPr>
            </a:lvl2pPr>
            <a:lvl3pPr marL="1143000" indent="-228600" defTabSz="457200" eaLnBrk="1" latinLnBrk="0" hangingPunct="1">
              <a:spcBef>
                <a:spcPct val="20000"/>
              </a:spcBef>
              <a:buFont typeface="Arial"/>
              <a:buChar char="•"/>
              <a:defRPr sz="2400">
                <a:latin typeface="+mn-lt"/>
              </a:defRPr>
            </a:lvl3pPr>
            <a:lvl4pPr marL="1600200" indent="-228600" defTabSz="457200" eaLnBrk="1" latinLnBrk="0" hangingPunct="1">
              <a:spcBef>
                <a:spcPct val="20000"/>
              </a:spcBef>
              <a:buFont typeface="Arial"/>
              <a:buChar char="–"/>
              <a:defRPr sz="2000">
                <a:latin typeface="+mn-lt"/>
              </a:defRPr>
            </a:lvl4pPr>
            <a:lvl5pPr marL="2057400" indent="-228600" defTabSz="457200" eaLnBrk="1" latinLnBrk="0" hangingPunct="1">
              <a:spcBef>
                <a:spcPct val="20000"/>
              </a:spcBef>
              <a:buFont typeface="Arial"/>
              <a:buChar char="»"/>
              <a:defRPr sz="2000">
                <a:latin typeface="+mn-lt"/>
              </a:defRPr>
            </a:lvl5pPr>
            <a:lvl6pPr marL="2514600" indent="-228600" defTabSz="457200">
              <a:spcBef>
                <a:spcPct val="20000"/>
              </a:spcBef>
              <a:buFont typeface="Arial"/>
              <a:buChar char="•"/>
              <a:defRPr sz="2000">
                <a:latin typeface="+mn-lt"/>
              </a:defRPr>
            </a:lvl6pPr>
            <a:lvl7pPr marL="2971800" indent="-228600" defTabSz="457200">
              <a:spcBef>
                <a:spcPct val="20000"/>
              </a:spcBef>
              <a:buFont typeface="Arial"/>
              <a:buChar char="•"/>
              <a:defRPr sz="2000">
                <a:latin typeface="+mn-lt"/>
              </a:defRPr>
            </a:lvl7pPr>
            <a:lvl8pPr marL="3429000" indent="-228600" defTabSz="457200">
              <a:spcBef>
                <a:spcPct val="20000"/>
              </a:spcBef>
              <a:buFont typeface="Arial"/>
              <a:buChar char="•"/>
              <a:defRPr sz="2000">
                <a:latin typeface="+mn-lt"/>
              </a:defRPr>
            </a:lvl8pPr>
            <a:lvl9pPr marL="3886200" indent="-228600" defTabSz="457200">
              <a:spcBef>
                <a:spcPct val="20000"/>
              </a:spcBef>
              <a:buFont typeface="Arial"/>
              <a:buChar char="•"/>
              <a:defRPr sz="2000">
                <a:latin typeface="+mn-lt"/>
              </a:defRPr>
            </a:lvl9pPr>
          </a:lstStyle>
          <a:p>
            <a:pPr>
              <a:spcBef>
                <a:spcPts val="3072"/>
              </a:spcBef>
            </a:pPr>
            <a:r>
              <a:rPr lang="en-US" dirty="0" smtClean="0"/>
              <a:t>Text </a:t>
            </a:r>
            <a:r>
              <a:rPr lang="en-US" dirty="0"/>
              <a:t>filter</a:t>
            </a:r>
          </a:p>
          <a:p>
            <a:pPr lvl="1"/>
            <a:r>
              <a:rPr lang="en-US" sz="2800" dirty="0"/>
              <a:t>Equals</a:t>
            </a:r>
          </a:p>
          <a:p>
            <a:pPr lvl="1"/>
            <a:r>
              <a:rPr lang="en-US" sz="2800" dirty="0"/>
              <a:t>Regular </a:t>
            </a:r>
            <a:r>
              <a:rPr lang="en-US" sz="2800" dirty="0" smtClean="0"/>
              <a:t>Expression</a:t>
            </a:r>
          </a:p>
          <a:p>
            <a:pPr marL="457200" lvl="1" indent="0">
              <a:buNone/>
            </a:pPr>
            <a:endParaRPr lang="en-US" sz="2800" dirty="0"/>
          </a:p>
          <a:p>
            <a:r>
              <a:rPr lang="en-US" dirty="0"/>
              <a:t>Numeric </a:t>
            </a:r>
            <a:r>
              <a:rPr lang="en-US" dirty="0" smtClean="0"/>
              <a:t>filter</a:t>
            </a:r>
            <a:endParaRPr lang="en-US" dirty="0"/>
          </a:p>
          <a:p>
            <a:pPr lvl="1"/>
            <a:r>
              <a:rPr lang="en-US" sz="2800" dirty="0"/>
              <a:t>Equals</a:t>
            </a:r>
          </a:p>
          <a:p>
            <a:pPr lvl="1"/>
            <a:r>
              <a:rPr lang="en-US" sz="2800" dirty="0"/>
              <a:t>Less Than / More </a:t>
            </a:r>
            <a:r>
              <a:rPr lang="en-US" sz="2800" dirty="0" smtClean="0"/>
              <a:t>Than</a:t>
            </a:r>
          </a:p>
          <a:p>
            <a:pPr marL="457200" lvl="1" indent="0">
              <a:buNone/>
            </a:pPr>
            <a:endParaRPr lang="en-US" sz="2800" dirty="0"/>
          </a:p>
          <a:p>
            <a:r>
              <a:rPr lang="en-US" dirty="0"/>
              <a:t>Custom filter (your own java class</a:t>
            </a:r>
            <a:r>
              <a:rPr lang="en-US" dirty="0" smtClean="0"/>
              <a:t>)</a:t>
            </a:r>
          </a:p>
          <a:p>
            <a:pPr marL="0" indent="0">
              <a:buNone/>
            </a:pPr>
            <a:endParaRPr lang="en-US" dirty="0"/>
          </a:p>
          <a:p>
            <a:r>
              <a:rPr lang="en-US" dirty="0"/>
              <a:t>Filters can be chained </a:t>
            </a:r>
            <a:endParaRPr lang="en-US" dirty="0" smtClean="0"/>
          </a:p>
        </p:txBody>
      </p:sp>
    </p:spTree>
    <p:extLst>
      <p:ext uri="{BB962C8B-B14F-4D97-AF65-F5344CB8AC3E}">
        <p14:creationId xmlns:p14="http://schemas.microsoft.com/office/powerpoint/2010/main" val="244042332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Filter and Sort </a:t>
            </a:r>
            <a:br>
              <a:rPr lang="en-US" dirty="0" smtClean="0"/>
            </a:br>
            <a:r>
              <a:rPr lang="en-US" dirty="0" smtClean="0"/>
              <a:t>Container Records</a:t>
            </a:r>
            <a:endParaRPr lang="en-US" dirty="0"/>
          </a:p>
        </p:txBody>
      </p:sp>
      <p:sp>
        <p:nvSpPr>
          <p:cNvPr id="3" name="Content Placeholder 2"/>
          <p:cNvSpPr>
            <a:spLocks noGrp="1"/>
          </p:cNvSpPr>
          <p:nvPr>
            <p:ph idx="1"/>
          </p:nvPr>
        </p:nvSpPr>
        <p:spPr/>
        <p:txBody>
          <a:bodyPr>
            <a:normAutofit/>
          </a:bodyPr>
          <a:lstStyle/>
          <a:p>
            <a:r>
              <a:rPr lang="en-GB" sz="2000" dirty="0" smtClean="0"/>
              <a:t>Request</a:t>
            </a:r>
            <a:r>
              <a:rPr lang="en-GB" sz="2000" b="1" dirty="0" smtClean="0"/>
              <a:t> </a:t>
            </a:r>
            <a:r>
              <a:rPr lang="en-GB" sz="2000" b="1" dirty="0"/>
              <a:t>/FILTER</a:t>
            </a:r>
            <a:r>
              <a:rPr lang="en-GB" sz="2000" dirty="0"/>
              <a:t>/CONTAINER/FX/</a:t>
            </a:r>
            <a:r>
              <a:rPr lang="en-GB" sz="2000" dirty="0" err="1"/>
              <a:t>MAJOR?</a:t>
            </a:r>
            <a:r>
              <a:rPr lang="en-GB" sz="2000" b="1" dirty="0" err="1"/>
              <a:t>filter</a:t>
            </a:r>
            <a:r>
              <a:rPr lang="en-GB" sz="2000" dirty="0"/>
              <a:t>=(</a:t>
            </a:r>
            <a:r>
              <a:rPr lang="en-GB" sz="2000" dirty="0" err="1"/>
              <a:t>BidPrice</a:t>
            </a:r>
            <a:r>
              <a:rPr lang="en-GB" sz="2000" dirty="0"/>
              <a:t>&gt;1.7)</a:t>
            </a:r>
            <a:r>
              <a:rPr lang="en-US" sz="2200" dirty="0" smtClean="0">
                <a:cs typeface="Courier New"/>
              </a:rPr>
              <a:t>	</a:t>
            </a:r>
          </a:p>
          <a:p>
            <a:pPr marL="0" indent="0">
              <a:buNone/>
            </a:pPr>
            <a:endParaRPr lang="en-US" sz="2200" dirty="0">
              <a:cs typeface="Courier New"/>
            </a:endParaRPr>
          </a:p>
          <a:p>
            <a:pPr marL="0" indent="0">
              <a:buNone/>
            </a:pPr>
            <a:endParaRPr lang="en-US" sz="2200" dirty="0" smtClean="0">
              <a:cs typeface="Courier New"/>
            </a:endParaRPr>
          </a:p>
          <a:p>
            <a:pPr marL="0" indent="0">
              <a:buNone/>
            </a:pPr>
            <a:endParaRPr lang="en-US" sz="2200" dirty="0">
              <a:cs typeface="Courier New"/>
            </a:endParaRPr>
          </a:p>
          <a:p>
            <a:pPr marL="0" indent="0">
              <a:buNone/>
            </a:pPr>
            <a:endParaRPr lang="en-US" sz="2200" dirty="0" smtClean="0">
              <a:cs typeface="Courier New"/>
            </a:endParaRPr>
          </a:p>
          <a:p>
            <a:r>
              <a:rPr lang="en-US" sz="2200" dirty="0" smtClean="0">
                <a:cs typeface="Courier New"/>
              </a:rPr>
              <a:t>Note: The container's size changes.</a:t>
            </a:r>
            <a:endParaRPr lang="en-US" sz="2200" dirty="0">
              <a:cs typeface="Courier New"/>
            </a:endParaRPr>
          </a:p>
          <a:p>
            <a:pPr marL="0" indent="0">
              <a:buNone/>
            </a:pPr>
            <a:endParaRPr lang="en-US" sz="2200" dirty="0" smtClean="0">
              <a:cs typeface="Courier New"/>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971" y="2276872"/>
            <a:ext cx="8197850" cy="1282700"/>
          </a:xfrm>
          <a:prstGeom prst="rect">
            <a:avLst/>
          </a:prstGeom>
        </p:spPr>
      </p:pic>
      <p:pic>
        <p:nvPicPr>
          <p:cNvPr id="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6256" y="404664"/>
            <a:ext cx="925536" cy="688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87242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GB" b="1" dirty="0"/>
              <a:t>Filtering </a:t>
            </a:r>
            <a:r>
              <a:rPr lang="en-GB" b="1" dirty="0" smtClean="0"/>
              <a:t>Rules</a:t>
            </a:r>
            <a:endParaRPr lang="en-GB" dirty="0"/>
          </a:p>
        </p:txBody>
      </p:sp>
      <p:sp>
        <p:nvSpPr>
          <p:cNvPr id="3" name="Content Placeholder 2"/>
          <p:cNvSpPr txBox="1">
            <a:spLocks noGrp="1"/>
          </p:cNvSpPr>
          <p:nvPr>
            <p:ph idx="1"/>
          </p:nvPr>
        </p:nvSpPr>
        <p:spPr/>
        <p:txBody>
          <a:bodyPr>
            <a:normAutofit lnSpcReduction="10000"/>
          </a:bodyPr>
          <a:lstStyle/>
          <a:p>
            <a:pPr lvl="0">
              <a:lnSpc>
                <a:spcPct val="80000"/>
              </a:lnSpc>
              <a:spcBef>
                <a:spcPts val="300"/>
              </a:spcBef>
            </a:pPr>
            <a:r>
              <a:rPr lang="en-GB" sz="2000" dirty="0" smtClean="0"/>
              <a:t>Filters </a:t>
            </a:r>
            <a:r>
              <a:rPr lang="en-GB" sz="2000" dirty="0"/>
              <a:t>can be applied to both text and numeric fields.</a:t>
            </a:r>
          </a:p>
          <a:p>
            <a:pPr lvl="0">
              <a:lnSpc>
                <a:spcPct val="80000"/>
              </a:lnSpc>
              <a:spcBef>
                <a:spcPts val="300"/>
              </a:spcBef>
            </a:pPr>
            <a:r>
              <a:rPr lang="en-GB" sz="2000" dirty="0"/>
              <a:t>The following operators can be used in a filter expression</a:t>
            </a:r>
            <a:r>
              <a:rPr lang="en-GB" sz="2000" dirty="0" smtClean="0"/>
              <a:t>:</a:t>
            </a:r>
          </a:p>
          <a:p>
            <a:pPr lvl="0">
              <a:lnSpc>
                <a:spcPct val="80000"/>
              </a:lnSpc>
              <a:spcBef>
                <a:spcPts val="300"/>
              </a:spcBef>
            </a:pPr>
            <a:endParaRPr lang="en-GB" sz="2000" dirty="0"/>
          </a:p>
          <a:p>
            <a:pPr marL="457200" lvl="1" indent="0">
              <a:lnSpc>
                <a:spcPct val="80000"/>
              </a:lnSpc>
              <a:spcBef>
                <a:spcPts val="300"/>
              </a:spcBef>
              <a:buNone/>
            </a:pPr>
            <a:r>
              <a:rPr lang="en-GB" sz="1600" dirty="0"/>
              <a:t>= </a:t>
            </a:r>
            <a:r>
              <a:rPr lang="en-GB" sz="1600" dirty="0" smtClean="0"/>
              <a:t>	equals text </a:t>
            </a:r>
            <a:r>
              <a:rPr lang="en-GB" sz="1600" dirty="0"/>
              <a:t>or numeric fields (usually used for text)</a:t>
            </a:r>
          </a:p>
          <a:p>
            <a:pPr marL="457200" lvl="1" indent="0">
              <a:lnSpc>
                <a:spcPct val="80000"/>
              </a:lnSpc>
              <a:spcBef>
                <a:spcPts val="300"/>
              </a:spcBef>
              <a:buNone/>
            </a:pPr>
            <a:r>
              <a:rPr lang="en-GB" sz="1600" dirty="0"/>
              <a:t>!= </a:t>
            </a:r>
            <a:r>
              <a:rPr lang="en-GB" sz="1600" dirty="0" smtClean="0"/>
              <a:t>	not </a:t>
            </a:r>
            <a:r>
              <a:rPr lang="en-GB" sz="1600" dirty="0"/>
              <a:t>equals text or numeric fields (usually used for text)</a:t>
            </a:r>
          </a:p>
          <a:p>
            <a:pPr marL="457200" lvl="1" indent="0">
              <a:lnSpc>
                <a:spcPct val="80000"/>
              </a:lnSpc>
              <a:spcBef>
                <a:spcPts val="300"/>
              </a:spcBef>
              <a:buNone/>
            </a:pPr>
            <a:r>
              <a:rPr lang="en-GB" sz="1600" dirty="0"/>
              <a:t>== </a:t>
            </a:r>
            <a:r>
              <a:rPr lang="en-GB" sz="1600" dirty="0" smtClean="0"/>
              <a:t>	numeric </a:t>
            </a:r>
            <a:r>
              <a:rPr lang="en-GB" sz="1600" dirty="0"/>
              <a:t>equals numeric fields only</a:t>
            </a:r>
          </a:p>
          <a:p>
            <a:pPr marL="457200" lvl="1" indent="0">
              <a:lnSpc>
                <a:spcPct val="80000"/>
              </a:lnSpc>
              <a:spcBef>
                <a:spcPts val="300"/>
              </a:spcBef>
              <a:buNone/>
            </a:pPr>
            <a:r>
              <a:rPr lang="en-GB" sz="1600" dirty="0"/>
              <a:t>!== </a:t>
            </a:r>
            <a:r>
              <a:rPr lang="en-GB" sz="1600" dirty="0" smtClean="0"/>
              <a:t>	numeric </a:t>
            </a:r>
            <a:r>
              <a:rPr lang="en-GB" sz="1600" dirty="0"/>
              <a:t>not equals numeric fields only</a:t>
            </a:r>
          </a:p>
          <a:p>
            <a:pPr marL="457200" lvl="1" indent="0">
              <a:lnSpc>
                <a:spcPct val="80000"/>
              </a:lnSpc>
              <a:spcBef>
                <a:spcPts val="300"/>
              </a:spcBef>
              <a:buNone/>
            </a:pPr>
            <a:r>
              <a:rPr lang="en-GB" sz="1600" dirty="0"/>
              <a:t>&lt; </a:t>
            </a:r>
            <a:r>
              <a:rPr lang="en-GB" sz="1600" dirty="0" smtClean="0"/>
              <a:t>	less </a:t>
            </a:r>
            <a:r>
              <a:rPr lang="en-GB" sz="1600" dirty="0"/>
              <a:t>than numeric fields only</a:t>
            </a:r>
          </a:p>
          <a:p>
            <a:pPr marL="457200" lvl="1" indent="0">
              <a:lnSpc>
                <a:spcPct val="80000"/>
              </a:lnSpc>
              <a:spcBef>
                <a:spcPts val="300"/>
              </a:spcBef>
              <a:buNone/>
            </a:pPr>
            <a:r>
              <a:rPr lang="en-GB" sz="1600" dirty="0"/>
              <a:t>&gt; </a:t>
            </a:r>
            <a:r>
              <a:rPr lang="en-GB" sz="1600" dirty="0" smtClean="0"/>
              <a:t>	greater </a:t>
            </a:r>
            <a:r>
              <a:rPr lang="en-GB" sz="1600" dirty="0"/>
              <a:t>than numeric fields only</a:t>
            </a:r>
          </a:p>
          <a:p>
            <a:pPr marL="457200" lvl="1" indent="0">
              <a:lnSpc>
                <a:spcPct val="80000"/>
              </a:lnSpc>
              <a:spcBef>
                <a:spcPts val="300"/>
              </a:spcBef>
              <a:buNone/>
            </a:pPr>
            <a:r>
              <a:rPr lang="en-GB" sz="1600" dirty="0"/>
              <a:t>&lt;= </a:t>
            </a:r>
            <a:r>
              <a:rPr lang="en-GB" sz="1600" dirty="0" smtClean="0"/>
              <a:t>	less </a:t>
            </a:r>
            <a:r>
              <a:rPr lang="en-GB" sz="1600" dirty="0"/>
              <a:t>than or equal to numeric fields only</a:t>
            </a:r>
          </a:p>
          <a:p>
            <a:pPr marL="457200" lvl="1" indent="0">
              <a:lnSpc>
                <a:spcPct val="80000"/>
              </a:lnSpc>
              <a:spcBef>
                <a:spcPts val="300"/>
              </a:spcBef>
              <a:buNone/>
            </a:pPr>
            <a:r>
              <a:rPr lang="en-GB" sz="1600" dirty="0"/>
              <a:t>&gt;= </a:t>
            </a:r>
            <a:r>
              <a:rPr lang="en-GB" sz="1600" dirty="0" smtClean="0"/>
              <a:t>	greater </a:t>
            </a:r>
            <a:r>
              <a:rPr lang="en-GB" sz="1600" dirty="0"/>
              <a:t>than or equal to numeric fields only</a:t>
            </a:r>
          </a:p>
          <a:p>
            <a:pPr marL="457200" lvl="1" indent="0">
              <a:lnSpc>
                <a:spcPct val="80000"/>
              </a:lnSpc>
              <a:spcBef>
                <a:spcPts val="300"/>
              </a:spcBef>
              <a:buNone/>
            </a:pPr>
            <a:r>
              <a:rPr lang="en-GB" sz="1600" dirty="0"/>
              <a:t>~ </a:t>
            </a:r>
            <a:r>
              <a:rPr lang="en-GB" sz="1600" dirty="0" smtClean="0"/>
              <a:t>	regular </a:t>
            </a:r>
            <a:r>
              <a:rPr lang="en-GB" sz="1600" dirty="0"/>
              <a:t>expression match text or </a:t>
            </a:r>
            <a:r>
              <a:rPr lang="en-GB" sz="1600" dirty="0" smtClean="0"/>
              <a:t>numeric (usually text)</a:t>
            </a:r>
            <a:endParaRPr lang="en-GB" sz="1600" dirty="0"/>
          </a:p>
          <a:p>
            <a:pPr marL="457200" lvl="1" indent="0">
              <a:lnSpc>
                <a:spcPct val="80000"/>
              </a:lnSpc>
              <a:spcBef>
                <a:spcPts val="300"/>
              </a:spcBef>
              <a:buNone/>
            </a:pPr>
            <a:r>
              <a:rPr lang="en-GB" sz="1600" dirty="0"/>
              <a:t># </a:t>
            </a:r>
            <a:r>
              <a:rPr lang="en-GB" sz="1600" dirty="0" smtClean="0"/>
              <a:t>	case </a:t>
            </a:r>
            <a:r>
              <a:rPr lang="en-GB" sz="1600" dirty="0"/>
              <a:t>insensitive regular expression match text or </a:t>
            </a:r>
            <a:r>
              <a:rPr lang="en-GB" sz="1600" dirty="0" smtClean="0"/>
              <a:t>numeric (usually text)</a:t>
            </a:r>
          </a:p>
          <a:p>
            <a:pPr marL="457200" lvl="1" indent="0">
              <a:lnSpc>
                <a:spcPct val="80000"/>
              </a:lnSpc>
              <a:spcBef>
                <a:spcPts val="300"/>
              </a:spcBef>
              <a:buNone/>
            </a:pPr>
            <a:endParaRPr lang="en-GB" sz="1600" dirty="0"/>
          </a:p>
          <a:p>
            <a:pPr lvl="0">
              <a:lnSpc>
                <a:spcPct val="80000"/>
              </a:lnSpc>
              <a:spcBef>
                <a:spcPts val="300"/>
              </a:spcBef>
            </a:pPr>
            <a:r>
              <a:rPr lang="en-GB" sz="2000" dirty="0"/>
              <a:t>Filters can contain any number of expressions, joined with &amp; or |and combined with brackets ().</a:t>
            </a:r>
          </a:p>
          <a:p>
            <a:pPr lvl="1">
              <a:lnSpc>
                <a:spcPct val="80000"/>
              </a:lnSpc>
              <a:spcBef>
                <a:spcPts val="300"/>
              </a:spcBef>
            </a:pPr>
            <a:r>
              <a:rPr lang="en-GB" sz="1600" dirty="0"/>
              <a:t>For example: </a:t>
            </a:r>
            <a:r>
              <a:rPr lang="en-GB" sz="1600" dirty="0" err="1"/>
              <a:t>MaturityDate</a:t>
            </a:r>
            <a:r>
              <a:rPr lang="en-GB" sz="1600" dirty="0"/>
              <a:t>=20130328 | (</a:t>
            </a:r>
            <a:r>
              <a:rPr lang="en-GB" sz="1600" dirty="0" err="1"/>
              <a:t>CpnRate</a:t>
            </a:r>
            <a:r>
              <a:rPr lang="en-GB" sz="1600" dirty="0"/>
              <a:t>&gt;6 &amp; </a:t>
            </a:r>
            <a:r>
              <a:rPr lang="en-GB" sz="1600" dirty="0" err="1"/>
              <a:t>CpnRate</a:t>
            </a:r>
            <a:r>
              <a:rPr lang="en-GB" sz="1600" dirty="0"/>
              <a:t>&lt;11)</a:t>
            </a:r>
          </a:p>
          <a:p>
            <a:pPr lvl="1">
              <a:lnSpc>
                <a:spcPct val="80000"/>
              </a:lnSpc>
              <a:spcBef>
                <a:spcPts val="300"/>
              </a:spcBef>
            </a:pPr>
            <a:r>
              <a:rPr lang="en-GB" sz="1600" dirty="0"/>
              <a:t>There is no </a:t>
            </a:r>
            <a:r>
              <a:rPr lang="en-GB" sz="1600" dirty="0" smtClean="0"/>
              <a:t>precedence between </a:t>
            </a:r>
            <a:r>
              <a:rPr lang="en-GB" sz="1600" dirty="0"/>
              <a:t>&amp; and </a:t>
            </a:r>
            <a:r>
              <a:rPr lang="en-GB" sz="1600" dirty="0" smtClean="0"/>
              <a:t>| </a:t>
            </a:r>
          </a:p>
          <a:p>
            <a:pPr lvl="2">
              <a:lnSpc>
                <a:spcPct val="80000"/>
              </a:lnSpc>
              <a:spcBef>
                <a:spcPts val="300"/>
              </a:spcBef>
            </a:pPr>
            <a:r>
              <a:rPr lang="en-GB" sz="1600" dirty="0" smtClean="0"/>
              <a:t>brackets </a:t>
            </a:r>
            <a:r>
              <a:rPr lang="en-GB" sz="1600" dirty="0"/>
              <a:t>must be used. </a:t>
            </a:r>
          </a:p>
        </p:txBody>
      </p:sp>
    </p:spTree>
    <p:extLst>
      <p:ext uri="{BB962C8B-B14F-4D97-AF65-F5344CB8AC3E}">
        <p14:creationId xmlns:p14="http://schemas.microsoft.com/office/powerpoint/2010/main" val="389519392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Encoding</a:t>
            </a:r>
            <a:endParaRPr lang="en-GB" dirty="0"/>
          </a:p>
        </p:txBody>
      </p:sp>
      <p:sp>
        <p:nvSpPr>
          <p:cNvPr id="3" name="Content Placeholder 2"/>
          <p:cNvSpPr>
            <a:spLocks noGrp="1"/>
          </p:cNvSpPr>
          <p:nvPr>
            <p:ph idx="1"/>
          </p:nvPr>
        </p:nvSpPr>
        <p:spPr>
          <a:xfrm>
            <a:off x="457200" y="1600201"/>
            <a:ext cx="8229600" cy="1252735"/>
          </a:xfrm>
        </p:spPr>
        <p:txBody>
          <a:bodyPr>
            <a:normAutofit/>
          </a:bodyPr>
          <a:lstStyle/>
          <a:p>
            <a:pPr lvl="0"/>
            <a:r>
              <a:rPr lang="en-GB" sz="2400" dirty="0"/>
              <a:t>The filter and sort rules have reserved characters. Any text that is not part of </a:t>
            </a:r>
            <a:r>
              <a:rPr lang="en-GB" sz="2400" dirty="0" smtClean="0"/>
              <a:t>Refiner’s </a:t>
            </a:r>
            <a:r>
              <a:rPr lang="en-GB" sz="2400" dirty="0"/>
              <a:t>core syntax must be </a:t>
            </a:r>
            <a:r>
              <a:rPr lang="en-GB" sz="2400" dirty="0" smtClean="0"/>
              <a:t>encoded:</a:t>
            </a:r>
          </a:p>
          <a:p>
            <a:pPr lvl="0"/>
            <a:endParaRPr lang="en-GB" dirty="0"/>
          </a:p>
          <a:p>
            <a:endParaRPr lang="en-GB" dirty="0"/>
          </a:p>
        </p:txBody>
      </p:sp>
      <p:sp>
        <p:nvSpPr>
          <p:cNvPr id="4" name="TextBox 3"/>
          <p:cNvSpPr txBox="1"/>
          <p:nvPr/>
        </p:nvSpPr>
        <p:spPr>
          <a:xfrm>
            <a:off x="3419872" y="2420888"/>
            <a:ext cx="944489" cy="3970318"/>
          </a:xfrm>
          <a:prstGeom prst="rect">
            <a:avLst/>
          </a:prstGeom>
          <a:noFill/>
        </p:spPr>
        <p:txBody>
          <a:bodyPr wrap="none" rtlCol="0">
            <a:spAutoFit/>
          </a:bodyPr>
          <a:lstStyle/>
          <a:p>
            <a:pPr lvl="1"/>
            <a:r>
              <a:rPr lang="en-GB" dirty="0" smtClean="0"/>
              <a:t>@ </a:t>
            </a:r>
            <a:endParaRPr lang="en-GB" dirty="0"/>
          </a:p>
          <a:p>
            <a:pPr lvl="1"/>
            <a:r>
              <a:rPr lang="en-GB" dirty="0" smtClean="0"/>
              <a:t>( </a:t>
            </a:r>
            <a:endParaRPr lang="en-GB" dirty="0"/>
          </a:p>
          <a:p>
            <a:pPr lvl="1"/>
            <a:r>
              <a:rPr lang="en-GB" dirty="0" smtClean="0"/>
              <a:t>) </a:t>
            </a:r>
            <a:endParaRPr lang="en-GB" dirty="0"/>
          </a:p>
          <a:p>
            <a:pPr lvl="1"/>
            <a:r>
              <a:rPr lang="en-GB" dirty="0" smtClean="0"/>
              <a:t>&amp; </a:t>
            </a:r>
            <a:endParaRPr lang="en-GB" dirty="0"/>
          </a:p>
          <a:p>
            <a:pPr lvl="1"/>
            <a:r>
              <a:rPr lang="en-GB" dirty="0"/>
              <a:t>| </a:t>
            </a:r>
            <a:r>
              <a:rPr lang="en-GB" dirty="0" smtClean="0"/>
              <a:t> </a:t>
            </a:r>
            <a:endParaRPr lang="en-GB" dirty="0"/>
          </a:p>
          <a:p>
            <a:pPr lvl="1"/>
            <a:r>
              <a:rPr lang="en-GB" dirty="0"/>
              <a:t>! </a:t>
            </a:r>
            <a:r>
              <a:rPr lang="en-GB" dirty="0" smtClean="0"/>
              <a:t> </a:t>
            </a:r>
            <a:endParaRPr lang="en-GB" dirty="0"/>
          </a:p>
          <a:p>
            <a:pPr lvl="1"/>
            <a:r>
              <a:rPr lang="en-GB" dirty="0" smtClean="0"/>
              <a:t>= </a:t>
            </a:r>
            <a:endParaRPr lang="en-GB" dirty="0"/>
          </a:p>
          <a:p>
            <a:pPr lvl="1"/>
            <a:r>
              <a:rPr lang="en-GB" dirty="0"/>
              <a:t>&lt; </a:t>
            </a:r>
            <a:r>
              <a:rPr lang="en-GB" dirty="0" smtClean="0"/>
              <a:t> </a:t>
            </a:r>
            <a:endParaRPr lang="en-GB" dirty="0"/>
          </a:p>
          <a:p>
            <a:pPr lvl="1"/>
            <a:r>
              <a:rPr lang="en-GB" dirty="0"/>
              <a:t>~ </a:t>
            </a:r>
            <a:r>
              <a:rPr lang="en-GB" dirty="0" smtClean="0"/>
              <a:t> </a:t>
            </a:r>
            <a:endParaRPr lang="en-GB" dirty="0"/>
          </a:p>
          <a:p>
            <a:pPr lvl="1"/>
            <a:r>
              <a:rPr lang="en-GB" dirty="0"/>
              <a:t># </a:t>
            </a:r>
            <a:r>
              <a:rPr lang="en-GB" dirty="0" smtClean="0"/>
              <a:t> </a:t>
            </a:r>
            <a:endParaRPr lang="en-GB" dirty="0"/>
          </a:p>
          <a:p>
            <a:pPr lvl="1"/>
            <a:r>
              <a:rPr lang="en-GB" dirty="0"/>
              <a:t>: </a:t>
            </a:r>
            <a:r>
              <a:rPr lang="en-GB" dirty="0" smtClean="0"/>
              <a:t>, </a:t>
            </a:r>
            <a:endParaRPr lang="en-GB" dirty="0"/>
          </a:p>
          <a:p>
            <a:pPr lvl="1"/>
            <a:r>
              <a:rPr lang="en-GB" dirty="0"/>
              <a:t>, </a:t>
            </a:r>
            <a:r>
              <a:rPr lang="en-GB" dirty="0" smtClean="0"/>
              <a:t> </a:t>
            </a:r>
            <a:endParaRPr lang="en-GB" dirty="0"/>
          </a:p>
          <a:p>
            <a:pPr lvl="1"/>
            <a:r>
              <a:rPr lang="en-GB" dirty="0" smtClean="0"/>
              <a:t>? </a:t>
            </a:r>
            <a:endParaRPr lang="en-GB" dirty="0"/>
          </a:p>
          <a:p>
            <a:pPr lvl="1"/>
            <a:r>
              <a:rPr lang="en-GB" dirty="0"/>
              <a:t>; </a:t>
            </a:r>
          </a:p>
        </p:txBody>
      </p:sp>
      <p:sp>
        <p:nvSpPr>
          <p:cNvPr id="5" name="TextBox 4"/>
          <p:cNvSpPr txBox="1"/>
          <p:nvPr/>
        </p:nvSpPr>
        <p:spPr>
          <a:xfrm>
            <a:off x="3903636" y="2420888"/>
            <a:ext cx="1072730" cy="3970318"/>
          </a:xfrm>
          <a:prstGeom prst="rect">
            <a:avLst/>
          </a:prstGeom>
          <a:noFill/>
        </p:spPr>
        <p:txBody>
          <a:bodyPr wrap="none" rtlCol="0">
            <a:spAutoFit/>
          </a:bodyPr>
          <a:lstStyle/>
          <a:p>
            <a:pPr lvl="1"/>
            <a:r>
              <a:rPr lang="en-GB" dirty="0" smtClean="0"/>
              <a:t>@0 </a:t>
            </a:r>
            <a:endParaRPr lang="en-GB" dirty="0"/>
          </a:p>
          <a:p>
            <a:pPr lvl="1"/>
            <a:r>
              <a:rPr lang="en-GB" dirty="0" smtClean="0"/>
              <a:t>@1 </a:t>
            </a:r>
            <a:endParaRPr lang="en-GB" dirty="0"/>
          </a:p>
          <a:p>
            <a:pPr lvl="1"/>
            <a:r>
              <a:rPr lang="en-GB" dirty="0" smtClean="0"/>
              <a:t>@2 </a:t>
            </a:r>
            <a:endParaRPr lang="en-GB" dirty="0"/>
          </a:p>
          <a:p>
            <a:pPr lvl="1"/>
            <a:r>
              <a:rPr lang="en-GB" dirty="0" smtClean="0"/>
              <a:t>@3 </a:t>
            </a:r>
            <a:endParaRPr lang="en-GB" dirty="0"/>
          </a:p>
          <a:p>
            <a:pPr lvl="1"/>
            <a:r>
              <a:rPr lang="en-GB" dirty="0" smtClean="0"/>
              <a:t>@4 </a:t>
            </a:r>
            <a:endParaRPr lang="en-GB" dirty="0"/>
          </a:p>
          <a:p>
            <a:pPr lvl="1"/>
            <a:r>
              <a:rPr lang="en-GB" dirty="0" smtClean="0"/>
              <a:t>@5 </a:t>
            </a:r>
            <a:endParaRPr lang="en-GB" dirty="0"/>
          </a:p>
          <a:p>
            <a:pPr lvl="1"/>
            <a:r>
              <a:rPr lang="en-GB" dirty="0" smtClean="0"/>
              <a:t>@6 </a:t>
            </a:r>
            <a:endParaRPr lang="en-GB" dirty="0"/>
          </a:p>
          <a:p>
            <a:pPr lvl="1"/>
            <a:r>
              <a:rPr lang="en-GB" dirty="0" smtClean="0"/>
              <a:t>@8 </a:t>
            </a:r>
            <a:endParaRPr lang="en-GB" dirty="0"/>
          </a:p>
          <a:p>
            <a:pPr lvl="1"/>
            <a:r>
              <a:rPr lang="en-GB" dirty="0" smtClean="0"/>
              <a:t>@9 </a:t>
            </a:r>
            <a:endParaRPr lang="en-GB" dirty="0"/>
          </a:p>
          <a:p>
            <a:pPr lvl="1"/>
            <a:r>
              <a:rPr lang="en-GB" dirty="0" smtClean="0"/>
              <a:t>@a </a:t>
            </a:r>
            <a:endParaRPr lang="en-GB" dirty="0"/>
          </a:p>
          <a:p>
            <a:pPr lvl="1"/>
            <a:r>
              <a:rPr lang="en-GB" dirty="0" smtClean="0"/>
              <a:t>@b </a:t>
            </a:r>
            <a:endParaRPr lang="en-GB" dirty="0"/>
          </a:p>
          <a:p>
            <a:pPr lvl="1"/>
            <a:r>
              <a:rPr lang="en-GB" dirty="0" smtClean="0"/>
              <a:t>@c </a:t>
            </a:r>
            <a:endParaRPr lang="en-GB" dirty="0"/>
          </a:p>
          <a:p>
            <a:pPr lvl="1"/>
            <a:r>
              <a:rPr lang="en-GB" dirty="0" smtClean="0"/>
              <a:t>@d </a:t>
            </a:r>
            <a:endParaRPr lang="en-GB" dirty="0"/>
          </a:p>
          <a:p>
            <a:pPr lvl="1"/>
            <a:r>
              <a:rPr lang="en-GB" dirty="0" smtClean="0"/>
              <a:t>@</a:t>
            </a:r>
            <a:r>
              <a:rPr lang="en-GB" dirty="0"/>
              <a:t>e</a:t>
            </a:r>
          </a:p>
        </p:txBody>
      </p:sp>
    </p:spTree>
    <p:extLst>
      <p:ext uri="{BB962C8B-B14F-4D97-AF65-F5344CB8AC3E}">
        <p14:creationId xmlns:p14="http://schemas.microsoft.com/office/powerpoint/2010/main" val="109231139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255" y="1417639"/>
            <a:ext cx="8229600" cy="4819673"/>
          </a:xfrm>
        </p:spPr>
        <p:txBody>
          <a:bodyPr>
            <a:normAutofit/>
          </a:bodyPr>
          <a:lstStyle/>
          <a:p>
            <a:pPr marL="0" indent="0">
              <a:buNone/>
            </a:pPr>
            <a:endParaRPr lang="en-GB" dirty="0" smtClean="0"/>
          </a:p>
          <a:p>
            <a:pPr marL="0" indent="0">
              <a:buNone/>
            </a:pPr>
            <a:endParaRPr lang="en-GB" dirty="0" smtClean="0"/>
          </a:p>
          <a:p>
            <a:pPr marL="0" indent="0">
              <a:buNone/>
            </a:pPr>
            <a:endParaRPr lang="en-GB" dirty="0"/>
          </a:p>
          <a:p>
            <a:pPr marL="0" indent="0">
              <a:buNone/>
            </a:pPr>
            <a:endParaRPr lang="en-GB" dirty="0" smtClean="0"/>
          </a:p>
          <a:p>
            <a:pPr marL="0" indent="0">
              <a:buNone/>
            </a:pPr>
            <a:endParaRPr lang="en-GB" b="1" dirty="0" smtClean="0"/>
          </a:p>
          <a:p>
            <a:pPr marL="0" indent="0">
              <a:buNone/>
            </a:pPr>
            <a:endParaRPr lang="en-GB" dirty="0" smtClean="0"/>
          </a:p>
          <a:p>
            <a:endParaRPr lang="en-GB" dirty="0" smtClean="0"/>
          </a:p>
        </p:txBody>
      </p:sp>
      <p:sp>
        <p:nvSpPr>
          <p:cNvPr id="2" name="Title 1"/>
          <p:cNvSpPr>
            <a:spLocks noGrp="1"/>
          </p:cNvSpPr>
          <p:nvPr>
            <p:ph type="title"/>
          </p:nvPr>
        </p:nvSpPr>
        <p:spPr/>
        <p:txBody>
          <a:bodyPr/>
          <a:lstStyle/>
          <a:p>
            <a:r>
              <a:rPr lang="en-GB" dirty="0" smtClean="0"/>
              <a:t>Architecture</a:t>
            </a:r>
            <a:endParaRPr lang="en-GB" dirty="0"/>
          </a:p>
        </p:txBody>
      </p:sp>
      <p:sp>
        <p:nvSpPr>
          <p:cNvPr id="12" name="Rectangle 35"/>
          <p:cNvSpPr>
            <a:spLocks/>
          </p:cNvSpPr>
          <p:nvPr/>
        </p:nvSpPr>
        <p:spPr bwMode="auto">
          <a:xfrm>
            <a:off x="925488" y="2780928"/>
            <a:ext cx="3888432" cy="432048"/>
          </a:xfrm>
          <a:prstGeom prst="roundRect">
            <a:avLst/>
          </a:prstGeom>
          <a:ln/>
          <a:extLst/>
        </p:spPr>
        <p:style>
          <a:lnRef idx="1">
            <a:schemeClr val="dk1"/>
          </a:lnRef>
          <a:fillRef idx="2">
            <a:schemeClr val="dk1"/>
          </a:fillRef>
          <a:effectRef idx="1">
            <a:schemeClr val="dk1"/>
          </a:effectRef>
          <a:fontRef idx="minor">
            <a:schemeClr val="dk1"/>
          </a:fontRef>
        </p:style>
        <p:txBody>
          <a:bodyPr lIns="0" tIns="0" rIns="0" bIns="0" anchor="ctr"/>
          <a:lstStyle/>
          <a:p>
            <a:pPr algn="ctr" defTabSz="457200"/>
            <a:r>
              <a:rPr lang="en-US" sz="1600" b="1" dirty="0" smtClean="0">
                <a:solidFill>
                  <a:srgbClr val="000000"/>
                </a:solidFill>
                <a:latin typeface="Arial"/>
                <a:ea typeface="ヒラギノ角ゴ ProN W3" charset="0"/>
                <a:cs typeface="Arial"/>
                <a:sym typeface="Gill Sans" charset="0"/>
              </a:rPr>
              <a:t>Liberator</a:t>
            </a:r>
            <a:endParaRPr lang="en-US" sz="1600" b="1" dirty="0">
              <a:solidFill>
                <a:srgbClr val="000000"/>
              </a:solidFill>
              <a:latin typeface="Arial"/>
              <a:ea typeface="ヒラギノ角ゴ ProN W3" charset="0"/>
              <a:cs typeface="Arial"/>
              <a:sym typeface="Gill Sans" charset="0"/>
            </a:endParaRPr>
          </a:p>
        </p:txBody>
      </p:sp>
      <p:sp>
        <p:nvSpPr>
          <p:cNvPr id="13" name="Rectangle 35"/>
          <p:cNvSpPr>
            <a:spLocks/>
          </p:cNvSpPr>
          <p:nvPr/>
        </p:nvSpPr>
        <p:spPr bwMode="auto">
          <a:xfrm>
            <a:off x="925488" y="3681028"/>
            <a:ext cx="3888432" cy="1260140"/>
          </a:xfrm>
          <a:prstGeom prst="roundRect">
            <a:avLst/>
          </a:prstGeom>
          <a:ln/>
          <a:extLst/>
        </p:spPr>
        <p:style>
          <a:lnRef idx="1">
            <a:schemeClr val="dk1"/>
          </a:lnRef>
          <a:fillRef idx="2">
            <a:schemeClr val="dk1"/>
          </a:fillRef>
          <a:effectRef idx="1">
            <a:schemeClr val="dk1"/>
          </a:effectRef>
          <a:fontRef idx="minor">
            <a:schemeClr val="dk1"/>
          </a:fontRef>
        </p:style>
        <p:txBody>
          <a:bodyPr lIns="0" tIns="0" rIns="0" bIns="0" anchor="ctr"/>
          <a:lstStyle/>
          <a:p>
            <a:pPr algn="ctr" defTabSz="457200"/>
            <a:r>
              <a:rPr lang="en-US" sz="1600" b="1" dirty="0" smtClean="0">
                <a:solidFill>
                  <a:srgbClr val="000000"/>
                </a:solidFill>
                <a:latin typeface="Arial"/>
                <a:ea typeface="ヒラギノ角ゴ ProN W3" charset="0"/>
                <a:cs typeface="Arial"/>
                <a:sym typeface="Gill Sans" charset="0"/>
              </a:rPr>
              <a:t>Transformer</a:t>
            </a:r>
            <a:endParaRPr lang="en-US" sz="1600" b="1" dirty="0">
              <a:solidFill>
                <a:srgbClr val="000000"/>
              </a:solidFill>
              <a:latin typeface="Arial"/>
              <a:ea typeface="ヒラギノ角ゴ ProN W3" charset="0"/>
              <a:cs typeface="Arial"/>
              <a:sym typeface="Gill Sans" charset="0"/>
            </a:endParaRPr>
          </a:p>
        </p:txBody>
      </p:sp>
      <p:pic>
        <p:nvPicPr>
          <p:cNvPr id="14" name="Picture 13" descr="laptop_trading.png"/>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3650" b="100000" l="1248" r="99085">
                        <a14:foregroundMark x1="2745" y1="92701" x2="96672" y2="94307"/>
                      </a14:backgroundRemoval>
                    </a14:imgEffect>
                  </a14:imgLayer>
                </a14:imgProps>
              </a:ext>
              <a:ext uri="{28A0092B-C50C-407E-A947-70E740481C1C}">
                <a14:useLocalDpi xmlns:a14="http://schemas.microsoft.com/office/drawing/2010/main"/>
              </a:ext>
            </a:extLst>
          </a:blip>
          <a:srcRect b="3408"/>
          <a:stretch/>
        </p:blipFill>
        <p:spPr bwMode="auto">
          <a:xfrm>
            <a:off x="1745645" y="1348613"/>
            <a:ext cx="2248118" cy="928259"/>
          </a:xfrm>
          <a:prstGeom prst="rect">
            <a:avLst/>
          </a:prstGeom>
          <a:noFill/>
          <a:ln>
            <a:noFill/>
          </a:ln>
          <a:effectLst>
            <a:outerShdw blurRad="53975"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5"/>
          <p:cNvSpPr>
            <a:spLocks/>
          </p:cNvSpPr>
          <p:nvPr/>
        </p:nvSpPr>
        <p:spPr bwMode="auto">
          <a:xfrm>
            <a:off x="925488" y="5489612"/>
            <a:ext cx="3888432" cy="459668"/>
          </a:xfrm>
          <a:prstGeom prst="roundRect">
            <a:avLst/>
          </a:prstGeom>
          <a:ln/>
          <a:extLst/>
        </p:spPr>
        <p:style>
          <a:lnRef idx="1">
            <a:schemeClr val="dk1"/>
          </a:lnRef>
          <a:fillRef idx="2">
            <a:schemeClr val="dk1"/>
          </a:fillRef>
          <a:effectRef idx="1">
            <a:schemeClr val="dk1"/>
          </a:effectRef>
          <a:fontRef idx="minor">
            <a:schemeClr val="dk1"/>
          </a:fontRef>
        </p:style>
        <p:txBody>
          <a:bodyPr lIns="0" tIns="0" rIns="0" bIns="0" anchor="ctr"/>
          <a:lstStyle/>
          <a:p>
            <a:pPr algn="ctr" defTabSz="457200"/>
            <a:r>
              <a:rPr lang="en-US" sz="1600" b="1" dirty="0" err="1" smtClean="0">
                <a:solidFill>
                  <a:srgbClr val="000000"/>
                </a:solidFill>
                <a:latin typeface="Arial"/>
                <a:ea typeface="ヒラギノ角ゴ ProN W3" charset="0"/>
                <a:cs typeface="Arial"/>
                <a:sym typeface="Gill Sans" charset="0"/>
              </a:rPr>
              <a:t>DataSource</a:t>
            </a:r>
            <a:endParaRPr lang="en-US" sz="1600" b="1" dirty="0">
              <a:solidFill>
                <a:srgbClr val="000000"/>
              </a:solidFill>
              <a:latin typeface="Arial"/>
              <a:ea typeface="ヒラギノ角ゴ ProN W3" charset="0"/>
              <a:cs typeface="Arial"/>
              <a:sym typeface="Gill Sans" charset="0"/>
            </a:endParaRPr>
          </a:p>
        </p:txBody>
      </p:sp>
      <p:sp>
        <p:nvSpPr>
          <p:cNvPr id="16" name="Rectangle 35"/>
          <p:cNvSpPr>
            <a:spLocks/>
          </p:cNvSpPr>
          <p:nvPr/>
        </p:nvSpPr>
        <p:spPr bwMode="auto">
          <a:xfrm>
            <a:off x="4013076" y="3869432"/>
            <a:ext cx="2935188" cy="891716"/>
          </a:xfrm>
          <a:prstGeom prst="roundRect">
            <a:avLst/>
          </a:prstGeom>
          <a:ln/>
          <a:extLst/>
        </p:spPr>
        <p:style>
          <a:lnRef idx="1">
            <a:schemeClr val="dk1"/>
          </a:lnRef>
          <a:fillRef idx="2">
            <a:schemeClr val="dk1"/>
          </a:fillRef>
          <a:effectRef idx="1">
            <a:schemeClr val="dk1"/>
          </a:effectRef>
          <a:fontRef idx="minor">
            <a:schemeClr val="dk1"/>
          </a:fontRef>
        </p:style>
        <p:txBody>
          <a:bodyPr lIns="0" tIns="0" rIns="0" bIns="0" anchor="t" anchorCtr="0"/>
          <a:lstStyle/>
          <a:p>
            <a:pPr algn="ctr" defTabSz="457200"/>
            <a:r>
              <a:rPr lang="en-US" sz="1600" b="1" dirty="0" smtClean="0">
                <a:solidFill>
                  <a:srgbClr val="000000"/>
                </a:solidFill>
                <a:latin typeface="Arial"/>
                <a:ea typeface="ヒラギノ角ゴ ProN W3" charset="0"/>
                <a:cs typeface="Arial"/>
                <a:sym typeface="Gill Sans" charset="0"/>
              </a:rPr>
              <a:t>Java Transformer Module</a:t>
            </a:r>
            <a:endParaRPr lang="en-US" sz="1600" b="1" dirty="0">
              <a:solidFill>
                <a:srgbClr val="000000"/>
              </a:solidFill>
              <a:latin typeface="Arial"/>
              <a:ea typeface="ヒラギノ角ゴ ProN W3" charset="0"/>
              <a:cs typeface="Arial"/>
              <a:sym typeface="Gill Sans" charset="0"/>
            </a:endParaRPr>
          </a:p>
        </p:txBody>
      </p:sp>
      <p:sp>
        <p:nvSpPr>
          <p:cNvPr id="17" name="Rectangle 35"/>
          <p:cNvSpPr>
            <a:spLocks/>
          </p:cNvSpPr>
          <p:nvPr/>
        </p:nvSpPr>
        <p:spPr bwMode="auto">
          <a:xfrm>
            <a:off x="4265104" y="4191744"/>
            <a:ext cx="2475892" cy="569404"/>
          </a:xfrm>
          <a:prstGeom prst="roundRect">
            <a:avLst/>
          </a:prstGeom>
          <a:ln/>
          <a:extLst/>
        </p:spPr>
        <p:style>
          <a:lnRef idx="1">
            <a:schemeClr val="dk1"/>
          </a:lnRef>
          <a:fillRef idx="2">
            <a:schemeClr val="dk1"/>
          </a:fillRef>
          <a:effectRef idx="1">
            <a:schemeClr val="dk1"/>
          </a:effectRef>
          <a:fontRef idx="minor">
            <a:schemeClr val="dk1"/>
          </a:fontRef>
        </p:style>
        <p:txBody>
          <a:bodyPr lIns="0" tIns="0" rIns="0" bIns="0" anchor="t" anchorCtr="0"/>
          <a:lstStyle/>
          <a:p>
            <a:pPr algn="ctr" defTabSz="457200"/>
            <a:r>
              <a:rPr lang="en-US" sz="1600" b="1" dirty="0" smtClean="0">
                <a:solidFill>
                  <a:srgbClr val="000000"/>
                </a:solidFill>
                <a:latin typeface="Arial"/>
                <a:ea typeface="ヒラギノ角ゴ ProN W3" charset="0"/>
                <a:cs typeface="Arial"/>
                <a:sym typeface="Gill Sans" charset="0"/>
              </a:rPr>
              <a:t>Refiner</a:t>
            </a:r>
            <a:endParaRPr lang="en-US" sz="1600" b="1" dirty="0">
              <a:solidFill>
                <a:srgbClr val="000000"/>
              </a:solidFill>
              <a:latin typeface="Arial"/>
              <a:ea typeface="ヒラギノ角ゴ ProN W3" charset="0"/>
              <a:cs typeface="Arial"/>
              <a:sym typeface="Gill Sans" charset="0"/>
            </a:endParaRPr>
          </a:p>
        </p:txBody>
      </p:sp>
      <p:cxnSp>
        <p:nvCxnSpPr>
          <p:cNvPr id="19" name="Straight Arrow Connector 18"/>
          <p:cNvCxnSpPr>
            <a:stCxn id="14" idx="2"/>
            <a:endCxn id="12" idx="0"/>
          </p:cNvCxnSpPr>
          <p:nvPr/>
        </p:nvCxnSpPr>
        <p:spPr>
          <a:xfrm>
            <a:off x="2869704" y="2276872"/>
            <a:ext cx="0" cy="50405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3" name="TextBox 22"/>
          <p:cNvSpPr txBox="1"/>
          <p:nvPr/>
        </p:nvSpPr>
        <p:spPr>
          <a:xfrm>
            <a:off x="3023828" y="2261957"/>
            <a:ext cx="7848872" cy="584776"/>
          </a:xfrm>
          <a:prstGeom prst="rect">
            <a:avLst/>
          </a:prstGeom>
          <a:noFill/>
        </p:spPr>
        <p:txBody>
          <a:bodyPr wrap="square" rtlCol="0">
            <a:spAutoFit/>
          </a:bodyPr>
          <a:lstStyle/>
          <a:p>
            <a:r>
              <a:rPr lang="en-US" sz="1600" dirty="0" smtClean="0"/>
              <a:t>Subscribe /FILTER/EXAMPLES/</a:t>
            </a:r>
            <a:r>
              <a:rPr lang="en-US" sz="1600" dirty="0" err="1"/>
              <a:t>FI</a:t>
            </a:r>
            <a:r>
              <a:rPr lang="en-US" sz="1600" dirty="0" err="1" smtClean="0"/>
              <a:t>?sort</a:t>
            </a:r>
            <a:r>
              <a:rPr lang="en-US" sz="1600" dirty="0" smtClean="0"/>
              <a:t>=</a:t>
            </a:r>
            <a:r>
              <a:rPr lang="en-US" sz="1600" dirty="0" err="1" smtClean="0"/>
              <a:t>Yield:number:ascending</a:t>
            </a:r>
            <a:endParaRPr lang="en-US" sz="1600" dirty="0"/>
          </a:p>
          <a:p>
            <a:endParaRPr lang="en-US" sz="1600" dirty="0"/>
          </a:p>
        </p:txBody>
      </p:sp>
      <p:sp>
        <p:nvSpPr>
          <p:cNvPr id="24" name="TextBox 23"/>
          <p:cNvSpPr txBox="1"/>
          <p:nvPr/>
        </p:nvSpPr>
        <p:spPr>
          <a:xfrm>
            <a:off x="2879812" y="3276272"/>
            <a:ext cx="7848872" cy="584776"/>
          </a:xfrm>
          <a:prstGeom prst="rect">
            <a:avLst/>
          </a:prstGeom>
          <a:noFill/>
        </p:spPr>
        <p:txBody>
          <a:bodyPr wrap="square" rtlCol="0">
            <a:spAutoFit/>
          </a:bodyPr>
          <a:lstStyle/>
          <a:p>
            <a:r>
              <a:rPr lang="en-US" sz="1600" dirty="0" smtClean="0"/>
              <a:t>Subscribe /FILTER/CONTAINER/</a:t>
            </a:r>
            <a:r>
              <a:rPr lang="en-US" sz="1600" dirty="0" err="1"/>
              <a:t>FI</a:t>
            </a:r>
            <a:r>
              <a:rPr lang="en-US" sz="1600" dirty="0" err="1" smtClean="0"/>
              <a:t>?sort</a:t>
            </a:r>
            <a:r>
              <a:rPr lang="en-US" sz="1600" dirty="0" smtClean="0"/>
              <a:t>=</a:t>
            </a:r>
            <a:r>
              <a:rPr lang="en-US" sz="1600" dirty="0" err="1" smtClean="0"/>
              <a:t>Yield:number:ascending</a:t>
            </a:r>
            <a:endParaRPr lang="en-US" sz="1600" dirty="0"/>
          </a:p>
          <a:p>
            <a:endParaRPr lang="en-US" sz="1600" dirty="0"/>
          </a:p>
        </p:txBody>
      </p:sp>
      <p:cxnSp>
        <p:nvCxnSpPr>
          <p:cNvPr id="25" name="Straight Arrow Connector 24"/>
          <p:cNvCxnSpPr>
            <a:stCxn id="12" idx="2"/>
            <a:endCxn id="13" idx="0"/>
          </p:cNvCxnSpPr>
          <p:nvPr/>
        </p:nvCxnSpPr>
        <p:spPr>
          <a:xfrm>
            <a:off x="2869704" y="3212976"/>
            <a:ext cx="0" cy="46805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p:cNvCxnSpPr>
            <a:stCxn id="13" idx="0"/>
            <a:endCxn id="17" idx="1"/>
          </p:cNvCxnSpPr>
          <p:nvPr/>
        </p:nvCxnSpPr>
        <p:spPr>
          <a:xfrm>
            <a:off x="2869704" y="3681028"/>
            <a:ext cx="1395400" cy="79541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2" name="Rectangle 31"/>
          <p:cNvSpPr/>
          <p:nvPr/>
        </p:nvSpPr>
        <p:spPr>
          <a:xfrm>
            <a:off x="884" y="5039888"/>
            <a:ext cx="2853102" cy="369332"/>
          </a:xfrm>
          <a:prstGeom prst="rect">
            <a:avLst/>
          </a:prstGeom>
        </p:spPr>
        <p:txBody>
          <a:bodyPr wrap="none">
            <a:spAutoFit/>
          </a:bodyPr>
          <a:lstStyle/>
          <a:p>
            <a:r>
              <a:rPr lang="en-US" dirty="0" smtClean="0"/>
              <a:t>Subscribe /EXAMPLES/</a:t>
            </a:r>
            <a:r>
              <a:rPr lang="en-US" dirty="0"/>
              <a:t>FI</a:t>
            </a:r>
          </a:p>
        </p:txBody>
      </p:sp>
      <p:cxnSp>
        <p:nvCxnSpPr>
          <p:cNvPr id="33" name="Straight Arrow Connector 32"/>
          <p:cNvCxnSpPr>
            <a:stCxn id="17" idx="1"/>
            <a:endCxn id="13" idx="2"/>
          </p:cNvCxnSpPr>
          <p:nvPr/>
        </p:nvCxnSpPr>
        <p:spPr>
          <a:xfrm flipH="1">
            <a:off x="2869704" y="4476446"/>
            <a:ext cx="1395400" cy="46472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6" name="Straight Arrow Connector 35"/>
          <p:cNvCxnSpPr>
            <a:stCxn id="13" idx="2"/>
            <a:endCxn id="15" idx="0"/>
          </p:cNvCxnSpPr>
          <p:nvPr/>
        </p:nvCxnSpPr>
        <p:spPr>
          <a:xfrm>
            <a:off x="2869704" y="4941168"/>
            <a:ext cx="0" cy="54844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p:nvPr/>
        </p:nvCxnSpPr>
        <p:spPr>
          <a:xfrm flipV="1">
            <a:off x="3491880" y="4941168"/>
            <a:ext cx="0" cy="54844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5" name="Rectangle 44"/>
          <p:cNvSpPr/>
          <p:nvPr/>
        </p:nvSpPr>
        <p:spPr>
          <a:xfrm>
            <a:off x="3635896" y="5039888"/>
            <a:ext cx="3328743" cy="369332"/>
          </a:xfrm>
          <a:prstGeom prst="rect">
            <a:avLst/>
          </a:prstGeom>
        </p:spPr>
        <p:txBody>
          <a:bodyPr wrap="none">
            <a:spAutoFit/>
          </a:bodyPr>
          <a:lstStyle/>
          <a:p>
            <a:r>
              <a:rPr lang="en-US" dirty="0" smtClean="0"/>
              <a:t>Container and constituent data</a:t>
            </a:r>
            <a:endParaRPr lang="en-US" dirty="0"/>
          </a:p>
        </p:txBody>
      </p:sp>
      <p:cxnSp>
        <p:nvCxnSpPr>
          <p:cNvPr id="46" name="Straight Arrow Connector 45"/>
          <p:cNvCxnSpPr/>
          <p:nvPr/>
        </p:nvCxnSpPr>
        <p:spPr>
          <a:xfrm flipV="1">
            <a:off x="3491880" y="4761148"/>
            <a:ext cx="773224" cy="18002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9" name="Rectangle 48"/>
          <p:cNvSpPr/>
          <p:nvPr/>
        </p:nvSpPr>
        <p:spPr>
          <a:xfrm>
            <a:off x="5499170" y="1397707"/>
            <a:ext cx="2999539" cy="369332"/>
          </a:xfrm>
          <a:prstGeom prst="rect">
            <a:avLst/>
          </a:prstGeom>
        </p:spPr>
        <p:txBody>
          <a:bodyPr wrap="none">
            <a:spAutoFit/>
          </a:bodyPr>
          <a:lstStyle/>
          <a:p>
            <a:r>
              <a:rPr lang="en-US" b="1" dirty="0" smtClean="0"/>
              <a:t>Container=/EXAMPLES/</a:t>
            </a:r>
            <a:r>
              <a:rPr lang="en-US" b="1" dirty="0"/>
              <a:t>FI</a:t>
            </a:r>
          </a:p>
        </p:txBody>
      </p:sp>
    </p:spTree>
    <p:extLst>
      <p:ext uri="{BB962C8B-B14F-4D97-AF65-F5344CB8AC3E}">
        <p14:creationId xmlns:p14="http://schemas.microsoft.com/office/powerpoint/2010/main" val="4520786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2"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Custom </a:t>
            </a:r>
            <a:r>
              <a:rPr lang="en-GB" b="1" dirty="0" smtClean="0"/>
              <a:t>Sort </a:t>
            </a:r>
            <a:r>
              <a:rPr lang="en-GB" dirty="0"/>
              <a:t>L</a:t>
            </a:r>
            <a:r>
              <a:rPr lang="en-GB" b="1" dirty="0" smtClean="0"/>
              <a:t>ists</a:t>
            </a:r>
            <a:endParaRPr lang="en-GB" dirty="0"/>
          </a:p>
        </p:txBody>
      </p:sp>
      <p:sp>
        <p:nvSpPr>
          <p:cNvPr id="3" name="Content Placeholder 2"/>
          <p:cNvSpPr>
            <a:spLocks noGrp="1"/>
          </p:cNvSpPr>
          <p:nvPr>
            <p:ph idx="1"/>
          </p:nvPr>
        </p:nvSpPr>
        <p:spPr>
          <a:noFill/>
        </p:spPr>
        <p:txBody>
          <a:bodyPr>
            <a:normAutofit lnSpcReduction="10000"/>
          </a:bodyPr>
          <a:lstStyle/>
          <a:p>
            <a:r>
              <a:rPr lang="en-GB" sz="2200" dirty="0" smtClean="0"/>
              <a:t>Assume </a:t>
            </a:r>
            <a:r>
              <a:rPr lang="en-GB" sz="2200" dirty="0"/>
              <a:t>you need to sort container records on the value of the Tenor </a:t>
            </a:r>
            <a:endParaRPr lang="en-GB" sz="2200" dirty="0" smtClean="0"/>
          </a:p>
          <a:p>
            <a:pPr marL="0" indent="0" algn="ctr">
              <a:buNone/>
            </a:pPr>
            <a:r>
              <a:rPr lang="en-GB" sz="2200" dirty="0" smtClean="0">
                <a:latin typeface="Courier New"/>
                <a:cs typeface="Courier New"/>
              </a:rPr>
              <a:t>SPOT</a:t>
            </a:r>
            <a:r>
              <a:rPr lang="en-GB" sz="2200" dirty="0">
                <a:latin typeface="Courier New"/>
                <a:cs typeface="Courier New"/>
              </a:rPr>
              <a:t>,ON,TN,SN,1W,2W,1M,2M,6M,</a:t>
            </a:r>
            <a:r>
              <a:rPr lang="en-GB" sz="2200" dirty="0" smtClean="0">
                <a:latin typeface="Courier New"/>
                <a:cs typeface="Courier New"/>
              </a:rPr>
              <a:t>1Y</a:t>
            </a:r>
          </a:p>
          <a:p>
            <a:pPr marL="0" indent="0" algn="ctr">
              <a:buNone/>
            </a:pPr>
            <a:endParaRPr lang="en-GB" sz="2200" dirty="0">
              <a:latin typeface="Courier New"/>
              <a:cs typeface="Courier New"/>
            </a:endParaRPr>
          </a:p>
          <a:p>
            <a:r>
              <a:rPr lang="en-GB" sz="2200" dirty="0" smtClean="0"/>
              <a:t>You can create your custom sort list</a:t>
            </a:r>
          </a:p>
          <a:p>
            <a:endParaRPr lang="en-GB" sz="2200" dirty="0" smtClean="0"/>
          </a:p>
          <a:p>
            <a:r>
              <a:rPr lang="en-GB" sz="2200" dirty="0" smtClean="0"/>
              <a:t>Add a line to </a:t>
            </a:r>
            <a:r>
              <a:rPr lang="en-GB" sz="2200" i="1" dirty="0" err="1"/>
              <a:t>refiner.properties</a:t>
            </a:r>
            <a:r>
              <a:rPr lang="en-GB" sz="2200" i="1" dirty="0"/>
              <a:t> </a:t>
            </a:r>
            <a:r>
              <a:rPr lang="en-GB" sz="2200" dirty="0" smtClean="0"/>
              <a:t>configuration file of the form: </a:t>
            </a:r>
            <a:r>
              <a:rPr lang="en-GB" sz="2200" dirty="0" err="1" smtClean="0">
                <a:latin typeface="Courier New"/>
                <a:cs typeface="Courier New"/>
              </a:rPr>
              <a:t>sorting.algorithm.TenorSort</a:t>
            </a:r>
            <a:r>
              <a:rPr lang="en-GB" sz="2200" dirty="0" smtClean="0">
                <a:latin typeface="Courier New"/>
                <a:cs typeface="Courier New"/>
              </a:rPr>
              <a:t>=</a:t>
            </a:r>
            <a:r>
              <a:rPr lang="en-GB" sz="2200" dirty="0">
                <a:latin typeface="Courier New"/>
                <a:cs typeface="Courier New"/>
              </a:rPr>
              <a:t>list:SPOT,ON,TN,SN,1W,2W,1M,2M,6M,</a:t>
            </a:r>
            <a:r>
              <a:rPr lang="en-GB" sz="2200" dirty="0" smtClean="0">
                <a:latin typeface="Courier New"/>
                <a:cs typeface="Courier New"/>
              </a:rPr>
              <a:t>1Y</a:t>
            </a:r>
          </a:p>
          <a:p>
            <a:pPr marL="0" indent="0">
              <a:buNone/>
            </a:pPr>
            <a:endParaRPr lang="en-GB" sz="2200" dirty="0">
              <a:latin typeface="Courier New"/>
              <a:cs typeface="Courier New"/>
            </a:endParaRPr>
          </a:p>
          <a:p>
            <a:r>
              <a:rPr lang="en-GB" sz="2200" dirty="0" smtClean="0"/>
              <a:t>The sort rule: </a:t>
            </a:r>
            <a:r>
              <a:rPr lang="en-GB" sz="2200" dirty="0" smtClean="0">
                <a:latin typeface="Courier New" pitchFamily="49" charset="0"/>
                <a:cs typeface="Courier New" pitchFamily="49" charset="0"/>
              </a:rPr>
              <a:t>sort=</a:t>
            </a:r>
            <a:r>
              <a:rPr lang="en-GB" sz="2200" dirty="0" err="1" smtClean="0">
                <a:latin typeface="Courier New" pitchFamily="49" charset="0"/>
                <a:cs typeface="Courier New" pitchFamily="49" charset="0"/>
              </a:rPr>
              <a:t>tenor:list:TenorSort:descending</a:t>
            </a:r>
            <a:endParaRPr lang="en-GB" sz="2200" dirty="0" smtClean="0">
              <a:latin typeface="Courier New" pitchFamily="49" charset="0"/>
              <a:cs typeface="Courier New" pitchFamily="49" charset="0"/>
            </a:endParaRPr>
          </a:p>
          <a:p>
            <a:endParaRPr lang="en-GB" dirty="0">
              <a:latin typeface="Courier New" pitchFamily="49" charset="0"/>
              <a:cs typeface="Courier New" pitchFamily="49" charset="0"/>
            </a:endParaRPr>
          </a:p>
          <a:p>
            <a:endParaRPr lang="en-GB" dirty="0"/>
          </a:p>
        </p:txBody>
      </p:sp>
    </p:spTree>
    <p:extLst>
      <p:ext uri="{BB962C8B-B14F-4D97-AF65-F5344CB8AC3E}">
        <p14:creationId xmlns:p14="http://schemas.microsoft.com/office/powerpoint/2010/main" val="347727472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GB" dirty="0" smtClean="0"/>
              <a:t>Common Uses</a:t>
            </a:r>
          </a:p>
        </p:txBody>
      </p:sp>
      <p:graphicFrame>
        <p:nvGraphicFramePr>
          <p:cNvPr id="2" name="Diagram 1"/>
          <p:cNvGraphicFramePr/>
          <p:nvPr>
            <p:extLst>
              <p:ext uri="{D42A27DB-BD31-4B8C-83A1-F6EECF244321}">
                <p14:modId xmlns:p14="http://schemas.microsoft.com/office/powerpoint/2010/main" val="667120021"/>
              </p:ext>
            </p:extLst>
          </p:nvPr>
        </p:nvGraphicFramePr>
        <p:xfrm>
          <a:off x="1516500" y="1628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p>
            <a:r>
              <a:rPr lang="en-GB" dirty="0" smtClean="0"/>
              <a:t>Custom Sort Lists</a:t>
            </a:r>
            <a:endParaRPr lang="en-GB" dirty="0"/>
          </a:p>
        </p:txBody>
      </p:sp>
      <p:pic>
        <p:nvPicPr>
          <p:cNvPr id="5"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3114" y="440668"/>
            <a:ext cx="925536" cy="688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Diagram 5"/>
          <p:cNvGraphicFramePr/>
          <p:nvPr>
            <p:extLst>
              <p:ext uri="{D42A27DB-BD31-4B8C-83A1-F6EECF244321}">
                <p14:modId xmlns:p14="http://schemas.microsoft.com/office/powerpoint/2010/main" val="1238146693"/>
              </p:ext>
            </p:extLst>
          </p:nvPr>
        </p:nvGraphicFramePr>
        <p:xfrm>
          <a:off x="1563290" y="2167003"/>
          <a:ext cx="6247210" cy="31669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060074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Custom Sorting and Filtering</a:t>
            </a:r>
            <a:endParaRPr lang="en-GB" dirty="0"/>
          </a:p>
        </p:txBody>
      </p:sp>
      <p:sp>
        <p:nvSpPr>
          <p:cNvPr id="3" name="Content Placeholder 2"/>
          <p:cNvSpPr>
            <a:spLocks noGrp="1"/>
          </p:cNvSpPr>
          <p:nvPr>
            <p:ph idx="1"/>
          </p:nvPr>
        </p:nvSpPr>
        <p:spPr>
          <a:noFill/>
        </p:spPr>
        <p:txBody>
          <a:bodyPr>
            <a:normAutofit/>
          </a:bodyPr>
          <a:lstStyle/>
          <a:p>
            <a:r>
              <a:rPr lang="en-GB" sz="2000" dirty="0" smtClean="0"/>
              <a:t>You can also supply your own Java class for sorting and filtering</a:t>
            </a:r>
          </a:p>
          <a:p>
            <a:r>
              <a:rPr lang="en-GB" sz="2000" dirty="0" smtClean="0"/>
              <a:t>It has to implement the </a:t>
            </a:r>
            <a:r>
              <a:rPr lang="en-GB" sz="2000" dirty="0" err="1" smtClean="0">
                <a:latin typeface="Courier New"/>
                <a:cs typeface="Courier New"/>
              </a:rPr>
              <a:t>java.util.Comparator</a:t>
            </a:r>
            <a:r>
              <a:rPr lang="en-GB" sz="2000" dirty="0" smtClean="0">
                <a:latin typeface="Courier New"/>
                <a:cs typeface="Courier New"/>
              </a:rPr>
              <a:t>&lt;String&gt;</a:t>
            </a:r>
            <a:r>
              <a:rPr lang="en-GB" sz="2000" b="1" dirty="0" smtClean="0"/>
              <a:t> </a:t>
            </a:r>
            <a:r>
              <a:rPr lang="en-GB" sz="2000" dirty="0" smtClean="0"/>
              <a:t>interface</a:t>
            </a:r>
          </a:p>
          <a:p>
            <a:r>
              <a:rPr lang="en-GB" sz="2000" dirty="0" smtClean="0"/>
              <a:t>The comparator must have a no-</a:t>
            </a:r>
            <a:r>
              <a:rPr lang="en-GB" sz="2000" dirty="0" err="1" smtClean="0"/>
              <a:t>arg</a:t>
            </a:r>
            <a:r>
              <a:rPr lang="en-GB" sz="2000" dirty="0" smtClean="0"/>
              <a:t> constructor.</a:t>
            </a:r>
          </a:p>
          <a:p>
            <a:pPr marL="0" indent="0">
              <a:buNone/>
            </a:pPr>
            <a:endParaRPr lang="en-GB" dirty="0"/>
          </a:p>
        </p:txBody>
      </p:sp>
      <p:sp>
        <p:nvSpPr>
          <p:cNvPr id="4" name="Content Placeholder 2"/>
          <p:cNvSpPr txBox="1">
            <a:spLocks/>
          </p:cNvSpPr>
          <p:nvPr/>
        </p:nvSpPr>
        <p:spPr>
          <a:xfrm>
            <a:off x="1583668" y="3185592"/>
            <a:ext cx="5824864" cy="2763688"/>
          </a:xfrm>
          <a:prstGeom prst="rect">
            <a:avLst/>
          </a:prstGeom>
          <a:solidFill>
            <a:schemeClr val="tx1">
              <a:lumMod val="85000"/>
              <a:lumOff val="15000"/>
            </a:schemeClr>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Clr>
                <a:schemeClr val="accent6"/>
              </a:buClr>
              <a:buSzPct val="50000"/>
              <a:buFont typeface="Lucida Grande"/>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solidFill>
                  <a:schemeClr val="bg1"/>
                </a:solidFill>
                <a:latin typeface="Courier New"/>
                <a:cs typeface="Courier New"/>
              </a:rPr>
              <a:t>public class </a:t>
            </a:r>
            <a:r>
              <a:rPr lang="en-US" sz="1200" dirty="0" err="1">
                <a:solidFill>
                  <a:schemeClr val="bg1"/>
                </a:solidFill>
                <a:latin typeface="Courier New"/>
                <a:cs typeface="Courier New"/>
              </a:rPr>
              <a:t>LengthComparator</a:t>
            </a:r>
            <a:r>
              <a:rPr lang="en-US" sz="1200" dirty="0">
                <a:solidFill>
                  <a:schemeClr val="bg1"/>
                </a:solidFill>
                <a:latin typeface="Courier New"/>
                <a:cs typeface="Courier New"/>
              </a:rPr>
              <a:t> implements Comparator&lt;String&gt; {</a:t>
            </a:r>
          </a:p>
          <a:p>
            <a:pPr marL="0" indent="0">
              <a:buNone/>
            </a:pPr>
            <a:endParaRPr lang="en-US" sz="1200" dirty="0">
              <a:solidFill>
                <a:schemeClr val="bg1"/>
              </a:solidFill>
              <a:latin typeface="Courier New"/>
              <a:cs typeface="Courier New"/>
            </a:endParaRPr>
          </a:p>
          <a:p>
            <a:pPr marL="0" indent="0">
              <a:buNone/>
            </a:pPr>
            <a:r>
              <a:rPr lang="en-US" sz="1200" dirty="0">
                <a:solidFill>
                  <a:schemeClr val="bg1"/>
                </a:solidFill>
                <a:latin typeface="Courier New"/>
                <a:cs typeface="Courier New"/>
              </a:rPr>
              <a:t>	@Override</a:t>
            </a:r>
          </a:p>
          <a:p>
            <a:pPr marL="0" indent="0">
              <a:buNone/>
            </a:pPr>
            <a:r>
              <a:rPr lang="en-US" sz="1200" dirty="0">
                <a:solidFill>
                  <a:schemeClr val="bg1"/>
                </a:solidFill>
                <a:latin typeface="Courier New"/>
                <a:cs typeface="Courier New"/>
              </a:rPr>
              <a:t>	public </a:t>
            </a:r>
            <a:r>
              <a:rPr lang="en-US" sz="1200" dirty="0" err="1">
                <a:solidFill>
                  <a:schemeClr val="bg1"/>
                </a:solidFill>
                <a:latin typeface="Courier New"/>
                <a:cs typeface="Courier New"/>
              </a:rPr>
              <a:t>int</a:t>
            </a:r>
            <a:r>
              <a:rPr lang="en-US" sz="1200" dirty="0">
                <a:solidFill>
                  <a:schemeClr val="bg1"/>
                </a:solidFill>
                <a:latin typeface="Courier New"/>
                <a:cs typeface="Courier New"/>
              </a:rPr>
              <a:t> compare(String arg0, String arg1) {</a:t>
            </a:r>
          </a:p>
          <a:p>
            <a:pPr marL="0" indent="0">
              <a:buNone/>
            </a:pPr>
            <a:r>
              <a:rPr lang="en-US" sz="1200" dirty="0">
                <a:solidFill>
                  <a:schemeClr val="bg1"/>
                </a:solidFill>
                <a:latin typeface="Courier New"/>
                <a:cs typeface="Courier New"/>
              </a:rPr>
              <a:t>		if (arg0.length() &lt; arg1.length()){</a:t>
            </a:r>
          </a:p>
          <a:p>
            <a:pPr marL="0" indent="0">
              <a:buNone/>
            </a:pPr>
            <a:r>
              <a:rPr lang="en-US" sz="1200" dirty="0">
                <a:solidFill>
                  <a:schemeClr val="bg1"/>
                </a:solidFill>
                <a:latin typeface="Courier New"/>
                <a:cs typeface="Courier New"/>
              </a:rPr>
              <a:t>			return -1;</a:t>
            </a:r>
          </a:p>
          <a:p>
            <a:pPr marL="0" indent="0">
              <a:buNone/>
            </a:pPr>
            <a:r>
              <a:rPr lang="en-US" sz="1200" dirty="0">
                <a:solidFill>
                  <a:schemeClr val="bg1"/>
                </a:solidFill>
                <a:latin typeface="Courier New"/>
                <a:cs typeface="Courier New"/>
              </a:rPr>
              <a:t>		} else if (arg0.length() &gt; arg1.length()){</a:t>
            </a:r>
          </a:p>
          <a:p>
            <a:pPr marL="0" indent="0">
              <a:buNone/>
            </a:pPr>
            <a:r>
              <a:rPr lang="en-US" sz="1200" dirty="0">
                <a:solidFill>
                  <a:schemeClr val="bg1"/>
                </a:solidFill>
                <a:latin typeface="Courier New"/>
                <a:cs typeface="Courier New"/>
              </a:rPr>
              <a:t>			return 1;</a:t>
            </a:r>
          </a:p>
          <a:p>
            <a:pPr marL="0" indent="0">
              <a:buNone/>
            </a:pPr>
            <a:r>
              <a:rPr lang="en-US" sz="1200" dirty="0">
                <a:solidFill>
                  <a:schemeClr val="bg1"/>
                </a:solidFill>
                <a:latin typeface="Courier New"/>
                <a:cs typeface="Courier New"/>
              </a:rPr>
              <a:t>		}</a:t>
            </a:r>
          </a:p>
          <a:p>
            <a:pPr marL="0" indent="0">
              <a:buNone/>
            </a:pPr>
            <a:r>
              <a:rPr lang="en-US" sz="1200" dirty="0">
                <a:solidFill>
                  <a:schemeClr val="bg1"/>
                </a:solidFill>
                <a:latin typeface="Courier New"/>
                <a:cs typeface="Courier New"/>
              </a:rPr>
              <a:t>		return 0;</a:t>
            </a:r>
          </a:p>
          <a:p>
            <a:pPr marL="0" indent="0">
              <a:buNone/>
            </a:pPr>
            <a:r>
              <a:rPr lang="en-US" sz="1200" dirty="0">
                <a:solidFill>
                  <a:schemeClr val="bg1"/>
                </a:solidFill>
                <a:latin typeface="Courier New"/>
                <a:cs typeface="Courier New"/>
              </a:rPr>
              <a:t>	}</a:t>
            </a:r>
          </a:p>
          <a:p>
            <a:pPr marL="0" indent="0">
              <a:buNone/>
            </a:pPr>
            <a:r>
              <a:rPr lang="en-US" sz="1200" dirty="0">
                <a:solidFill>
                  <a:schemeClr val="bg1"/>
                </a:solidFill>
                <a:latin typeface="Courier New"/>
                <a:cs typeface="Courier New"/>
              </a:rPr>
              <a:t>}</a:t>
            </a:r>
          </a:p>
          <a:p>
            <a:pPr fontAlgn="auto">
              <a:spcAft>
                <a:spcPts val="0"/>
              </a:spcAft>
            </a:pPr>
            <a:endParaRPr lang="en-GB" b="1" dirty="0"/>
          </a:p>
        </p:txBody>
      </p:sp>
    </p:spTree>
    <p:extLst>
      <p:ext uri="{BB962C8B-B14F-4D97-AF65-F5344CB8AC3E}">
        <p14:creationId xmlns:p14="http://schemas.microsoft.com/office/powerpoint/2010/main" val="303409718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Optimisations</a:t>
            </a:r>
            <a:endParaRPr lang="en-GB" dirty="0"/>
          </a:p>
        </p:txBody>
      </p:sp>
      <p:graphicFrame>
        <p:nvGraphicFramePr>
          <p:cNvPr id="5" name="Diagram 4"/>
          <p:cNvGraphicFramePr/>
          <p:nvPr>
            <p:extLst>
              <p:ext uri="{D42A27DB-BD31-4B8C-83A1-F6EECF244321}">
                <p14:modId xmlns:p14="http://schemas.microsoft.com/office/powerpoint/2010/main" val="2432144215"/>
              </p:ext>
            </p:extLst>
          </p:nvPr>
        </p:nvGraphicFramePr>
        <p:xfrm>
          <a:off x="971600" y="1700808"/>
          <a:ext cx="748883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773348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Performance Notes</a:t>
            </a:r>
            <a:endParaRPr lang="en-GB" dirty="0"/>
          </a:p>
        </p:txBody>
      </p:sp>
      <p:graphicFrame>
        <p:nvGraphicFramePr>
          <p:cNvPr id="4" name="Diagram 3"/>
          <p:cNvGraphicFramePr/>
          <p:nvPr>
            <p:extLst>
              <p:ext uri="{D42A27DB-BD31-4B8C-83A1-F6EECF244321}">
                <p14:modId xmlns:p14="http://schemas.microsoft.com/office/powerpoint/2010/main" val="1063507795"/>
              </p:ext>
            </p:extLst>
          </p:nvPr>
        </p:nvGraphicFramePr>
        <p:xfrm>
          <a:off x="935596" y="1844824"/>
          <a:ext cx="7324070"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606358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Performance</a:t>
            </a:r>
            <a:endParaRPr lang="en-GB" dirty="0"/>
          </a:p>
        </p:txBody>
      </p:sp>
      <p:sp>
        <p:nvSpPr>
          <p:cNvPr id="3" name="Content Placeholder 2"/>
          <p:cNvSpPr>
            <a:spLocks noGrp="1"/>
          </p:cNvSpPr>
          <p:nvPr>
            <p:ph idx="1"/>
          </p:nvPr>
        </p:nvSpPr>
        <p:spPr/>
        <p:txBody>
          <a:bodyPr>
            <a:noAutofit/>
          </a:bodyPr>
          <a:lstStyle/>
          <a:p>
            <a:r>
              <a:rPr lang="en-GB" sz="2400" dirty="0"/>
              <a:t>Filtering and sorting on rapidly updating field values is not recommended with large underlying containers. </a:t>
            </a:r>
          </a:p>
          <a:p>
            <a:r>
              <a:rPr lang="en-GB" sz="2400" dirty="0"/>
              <a:t>When filtering rapidly updating fields, performance deteriorates rapidly when Caplin Refiner has to process more than five million updates per second. The update rate is given by multiplying the number of unique filter requests by the number of underlying container objects that update per second. </a:t>
            </a:r>
          </a:p>
          <a:p>
            <a:r>
              <a:rPr lang="en-GB" sz="2400" dirty="0"/>
              <a:t>If the underlying container is not shared it uses more memory. 2000 blotters with 1000 blotter entries require about 16gb of ram.</a:t>
            </a:r>
          </a:p>
        </p:txBody>
      </p:sp>
    </p:spTree>
    <p:extLst>
      <p:ext uri="{BB962C8B-B14F-4D97-AF65-F5344CB8AC3E}">
        <p14:creationId xmlns:p14="http://schemas.microsoft.com/office/powerpoint/2010/main" val="250316164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normAutofit fontScale="90000"/>
          </a:bodyPr>
          <a:lstStyle/>
          <a:p>
            <a:pPr lvl="0"/>
            <a:r>
              <a:rPr lang="en-GB" sz="4000" dirty="0"/>
              <a:t>~10 request per sec </a:t>
            </a:r>
            <a:r>
              <a:rPr lang="en-GB" sz="4000" dirty="0" smtClean="0"/>
              <a:t/>
            </a:r>
            <a:br>
              <a:rPr lang="en-GB" sz="4000" dirty="0" smtClean="0"/>
            </a:br>
            <a:r>
              <a:rPr lang="en-GB" sz="4000" dirty="0" smtClean="0"/>
              <a:t>1</a:t>
            </a:r>
            <a:r>
              <a:rPr lang="en-GB" sz="4000" dirty="0"/>
              <a:t>% container returned</a:t>
            </a:r>
          </a:p>
        </p:txBody>
      </p:sp>
      <p:pic>
        <p:nvPicPr>
          <p:cNvPr id="4" name="Picture 2"/>
          <p:cNvPicPr>
            <a:picLocks noChangeAspect="1"/>
          </p:cNvPicPr>
          <p:nvPr/>
        </p:nvPicPr>
        <p:blipFill>
          <a:blip r:embed="rId2"/>
          <a:srcRect/>
          <a:stretch>
            <a:fillRect/>
          </a:stretch>
        </p:blipFill>
        <p:spPr>
          <a:xfrm>
            <a:off x="995360" y="1844824"/>
            <a:ext cx="7153278" cy="4286249"/>
          </a:xfrm>
          <a:prstGeom prst="rect">
            <a:avLst/>
          </a:prstGeom>
          <a:noFill/>
          <a:ln>
            <a:noFill/>
          </a:ln>
        </p:spPr>
      </p:pic>
    </p:spTree>
    <p:extLst>
      <p:ext uri="{BB962C8B-B14F-4D97-AF65-F5344CB8AC3E}">
        <p14:creationId xmlns:p14="http://schemas.microsoft.com/office/powerpoint/2010/main" val="99668134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normAutofit fontScale="90000"/>
          </a:bodyPr>
          <a:lstStyle/>
          <a:p>
            <a:pPr lvl="0"/>
            <a:r>
              <a:rPr lang="en-GB" sz="4000" dirty="0"/>
              <a:t>~10 request per sec </a:t>
            </a:r>
            <a:r>
              <a:rPr lang="en-GB" sz="4000" dirty="0" smtClean="0"/>
              <a:t/>
            </a:r>
            <a:br>
              <a:rPr lang="en-GB" sz="4000" dirty="0" smtClean="0"/>
            </a:br>
            <a:r>
              <a:rPr lang="en-GB" sz="4000" dirty="0" smtClean="0"/>
              <a:t>container </a:t>
            </a:r>
            <a:r>
              <a:rPr lang="en-GB" sz="4000" dirty="0"/>
              <a:t>size 10000</a:t>
            </a:r>
          </a:p>
        </p:txBody>
      </p:sp>
      <p:pic>
        <p:nvPicPr>
          <p:cNvPr id="4" name="Picture 2"/>
          <p:cNvPicPr>
            <a:picLocks noChangeAspect="1"/>
          </p:cNvPicPr>
          <p:nvPr/>
        </p:nvPicPr>
        <p:blipFill>
          <a:blip r:embed="rId2"/>
          <a:srcRect/>
          <a:stretch>
            <a:fillRect/>
          </a:stretch>
        </p:blipFill>
        <p:spPr>
          <a:xfrm>
            <a:off x="995360" y="1916832"/>
            <a:ext cx="7153278" cy="3914775"/>
          </a:xfrm>
          <a:prstGeom prst="rect">
            <a:avLst/>
          </a:prstGeom>
          <a:noFill/>
          <a:ln>
            <a:noFill/>
          </a:ln>
        </p:spPr>
      </p:pic>
    </p:spTree>
    <p:extLst>
      <p:ext uri="{BB962C8B-B14F-4D97-AF65-F5344CB8AC3E}">
        <p14:creationId xmlns:p14="http://schemas.microsoft.com/office/powerpoint/2010/main" val="241901168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Transformer Business Rules</a:t>
            </a:r>
            <a:endParaRPr lang="en-GB" dirty="0"/>
          </a:p>
        </p:txBody>
      </p:sp>
      <p:sp>
        <p:nvSpPr>
          <p:cNvPr id="5" name="Text Placeholder 4"/>
          <p:cNvSpPr>
            <a:spLocks noGrp="1"/>
          </p:cNvSpPr>
          <p:nvPr>
            <p:ph type="body" idx="1"/>
          </p:nvPr>
        </p:nvSpPr>
        <p:spPr/>
        <p:txBody>
          <a:bodyPr/>
          <a:lstStyle/>
          <a:p>
            <a:endParaRPr lang="en-GB"/>
          </a:p>
        </p:txBody>
      </p:sp>
    </p:spTree>
    <p:extLst>
      <p:ext uri="{BB962C8B-B14F-4D97-AF65-F5344CB8AC3E}">
        <p14:creationId xmlns:p14="http://schemas.microsoft.com/office/powerpoint/2010/main" val="368980303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Transformer</a:t>
            </a:r>
          </a:p>
        </p:txBody>
      </p:sp>
      <p:sp>
        <p:nvSpPr>
          <p:cNvPr id="67588" name="Rectangle 9"/>
          <p:cNvSpPr>
            <a:spLocks noChangeArrowheads="1"/>
          </p:cNvSpPr>
          <p:nvPr/>
        </p:nvSpPr>
        <p:spPr bwMode="auto">
          <a:xfrm>
            <a:off x="611188" y="4508500"/>
            <a:ext cx="1439862"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
          <a:lstStyle/>
          <a:p>
            <a:pPr algn="ctr"/>
            <a:r>
              <a:rPr lang="en-GB"/>
              <a:t>Liberator</a:t>
            </a:r>
          </a:p>
        </p:txBody>
      </p:sp>
      <p:sp>
        <p:nvSpPr>
          <p:cNvPr id="67589" name="Rectangle 10"/>
          <p:cNvSpPr>
            <a:spLocks noChangeArrowheads="1"/>
          </p:cNvSpPr>
          <p:nvPr/>
        </p:nvSpPr>
        <p:spPr bwMode="auto">
          <a:xfrm>
            <a:off x="3132138" y="4508500"/>
            <a:ext cx="2159000"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1"/>
          <a:lstStyle/>
          <a:p>
            <a:pPr algn="ctr"/>
            <a:r>
              <a:rPr lang="en-GB"/>
              <a:t>Transformer</a:t>
            </a:r>
          </a:p>
        </p:txBody>
      </p:sp>
      <p:sp>
        <p:nvSpPr>
          <p:cNvPr id="67590" name="Rectangle 11"/>
          <p:cNvSpPr>
            <a:spLocks noChangeArrowheads="1"/>
          </p:cNvSpPr>
          <p:nvPr/>
        </p:nvSpPr>
        <p:spPr bwMode="auto">
          <a:xfrm>
            <a:off x="6372225" y="4508500"/>
            <a:ext cx="1439863"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
          <a:lstStyle/>
          <a:p>
            <a:pPr algn="ctr"/>
            <a:r>
              <a:rPr lang="en-GB"/>
              <a:t>DataSource</a:t>
            </a:r>
          </a:p>
        </p:txBody>
      </p:sp>
      <p:sp>
        <p:nvSpPr>
          <p:cNvPr id="67591" name="Rectangle 12"/>
          <p:cNvSpPr>
            <a:spLocks noChangeArrowheads="1"/>
          </p:cNvSpPr>
          <p:nvPr/>
        </p:nvSpPr>
        <p:spPr bwMode="auto">
          <a:xfrm>
            <a:off x="3563938" y="5013325"/>
            <a:ext cx="1295400" cy="1008063"/>
          </a:xfrm>
          <a:prstGeom prst="rect">
            <a:avLst/>
          </a:prstGeom>
          <a:solidFill>
            <a:srgbClr val="C0C0C0"/>
          </a:solidFill>
          <a:ln w="9525">
            <a:solidFill>
              <a:schemeClr val="bg1"/>
            </a:solidFill>
            <a:miter lim="800000"/>
            <a:headEnd/>
            <a:tailEnd/>
          </a:ln>
        </p:spPr>
        <p:txBody>
          <a:bodyPr wrap="none" anchor="ctr"/>
          <a:lstStyle/>
          <a:p>
            <a:pPr algn="ctr"/>
            <a:r>
              <a:rPr lang="en-GB"/>
              <a:t>Module A</a:t>
            </a:r>
          </a:p>
        </p:txBody>
      </p:sp>
      <p:sp>
        <p:nvSpPr>
          <p:cNvPr id="67592" name="AutoShape 13"/>
          <p:cNvSpPr>
            <a:spLocks noChangeArrowheads="1"/>
          </p:cNvSpPr>
          <p:nvPr/>
        </p:nvSpPr>
        <p:spPr bwMode="auto">
          <a:xfrm rot="10800000">
            <a:off x="5292725" y="5013325"/>
            <a:ext cx="1008063" cy="215900"/>
          </a:xfrm>
          <a:prstGeom prst="rightArrow">
            <a:avLst>
              <a:gd name="adj1" fmla="val 32352"/>
              <a:gd name="adj2" fmla="val 165451"/>
            </a:avLst>
          </a:prstGeom>
          <a:solidFill>
            <a:srgbClr val="FF0000"/>
          </a:solidFill>
          <a:ln w="9525">
            <a:solidFill>
              <a:schemeClr val="tx1"/>
            </a:solidFill>
            <a:miter lim="800000"/>
            <a:headEnd/>
            <a:tailEnd/>
          </a:ln>
        </p:spPr>
        <p:txBody>
          <a:bodyPr wrap="none" anchor="ctr"/>
          <a:lstStyle/>
          <a:p>
            <a:endParaRPr lang="en-US"/>
          </a:p>
        </p:txBody>
      </p:sp>
      <p:sp>
        <p:nvSpPr>
          <p:cNvPr id="67593" name="AutoShape 14"/>
          <p:cNvSpPr>
            <a:spLocks noChangeArrowheads="1"/>
          </p:cNvSpPr>
          <p:nvPr/>
        </p:nvSpPr>
        <p:spPr bwMode="auto">
          <a:xfrm rot="10800000">
            <a:off x="2051050" y="5734050"/>
            <a:ext cx="1584325" cy="215900"/>
          </a:xfrm>
          <a:prstGeom prst="rightArrow">
            <a:avLst>
              <a:gd name="adj1" fmla="val 32352"/>
              <a:gd name="adj2" fmla="val 171327"/>
            </a:avLst>
          </a:prstGeom>
          <a:solidFill>
            <a:srgbClr val="FF0000"/>
          </a:solidFill>
          <a:ln w="9525">
            <a:solidFill>
              <a:schemeClr val="tx1"/>
            </a:solidFill>
            <a:miter lim="800000"/>
            <a:headEnd/>
            <a:tailEnd/>
          </a:ln>
        </p:spPr>
        <p:txBody>
          <a:bodyPr wrap="none" anchor="ctr"/>
          <a:lstStyle/>
          <a:p>
            <a:endParaRPr lang="en-US"/>
          </a:p>
        </p:txBody>
      </p:sp>
      <p:sp>
        <p:nvSpPr>
          <p:cNvPr id="67594" name="AutoShape 15"/>
          <p:cNvSpPr>
            <a:spLocks noChangeArrowheads="1"/>
          </p:cNvSpPr>
          <p:nvPr/>
        </p:nvSpPr>
        <p:spPr bwMode="auto">
          <a:xfrm rot="10800000">
            <a:off x="4572000" y="5157788"/>
            <a:ext cx="574675" cy="215900"/>
          </a:xfrm>
          <a:prstGeom prst="rightArrow">
            <a:avLst>
              <a:gd name="adj1" fmla="val 35296"/>
              <a:gd name="adj2" fmla="val 162503"/>
            </a:avLst>
          </a:prstGeom>
          <a:solidFill>
            <a:srgbClr val="FF0000"/>
          </a:solidFill>
          <a:ln w="9525">
            <a:solidFill>
              <a:schemeClr val="tx1"/>
            </a:solidFill>
            <a:miter lim="800000"/>
            <a:headEnd/>
            <a:tailEnd/>
          </a:ln>
        </p:spPr>
        <p:txBody>
          <a:bodyPr wrap="none" anchor="ctr"/>
          <a:lstStyle/>
          <a:p>
            <a:endParaRPr lang="en-US"/>
          </a:p>
        </p:txBody>
      </p:sp>
      <p:sp>
        <p:nvSpPr>
          <p:cNvPr id="67595" name="Oval 16"/>
          <p:cNvSpPr>
            <a:spLocks noChangeArrowheads="1"/>
          </p:cNvSpPr>
          <p:nvPr/>
        </p:nvSpPr>
        <p:spPr bwMode="auto">
          <a:xfrm>
            <a:off x="4067175" y="5734050"/>
            <a:ext cx="217488" cy="215900"/>
          </a:xfrm>
          <a:prstGeom prst="ellipse">
            <a:avLst/>
          </a:prstGeom>
          <a:solidFill>
            <a:srgbClr val="FF0000"/>
          </a:solidFill>
          <a:ln w="9525">
            <a:solidFill>
              <a:schemeClr val="tx1"/>
            </a:solidFill>
            <a:round/>
            <a:headEnd/>
            <a:tailEnd/>
          </a:ln>
        </p:spPr>
        <p:txBody>
          <a:bodyPr wrap="none" anchor="ctr"/>
          <a:lstStyle/>
          <a:p>
            <a:endParaRPr lang="en-US"/>
          </a:p>
        </p:txBody>
      </p:sp>
      <p:graphicFrame>
        <p:nvGraphicFramePr>
          <p:cNvPr id="3" name="Diagram 2"/>
          <p:cNvGraphicFramePr/>
          <p:nvPr>
            <p:extLst>
              <p:ext uri="{D42A27DB-BD31-4B8C-83A1-F6EECF244321}">
                <p14:modId xmlns:p14="http://schemas.microsoft.com/office/powerpoint/2010/main" val="2006797748"/>
              </p:ext>
            </p:extLst>
          </p:nvPr>
        </p:nvGraphicFramePr>
        <p:xfrm>
          <a:off x="1524000" y="1597918"/>
          <a:ext cx="6096000" cy="2515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43428" y="274638"/>
            <a:ext cx="8229600" cy="1143000"/>
          </a:xfrm>
        </p:spPr>
        <p:txBody>
          <a:bodyPr/>
          <a:lstStyle/>
          <a:p>
            <a:pPr eaLnBrk="1" hangingPunct="1"/>
            <a:r>
              <a:rPr lang="en-GB" smtClean="0"/>
              <a:t>Transformer Business Rules</a:t>
            </a:r>
          </a:p>
        </p:txBody>
      </p:sp>
      <p:sp>
        <p:nvSpPr>
          <p:cNvPr id="5" name="Freeform 4"/>
          <p:cNvSpPr/>
          <p:nvPr/>
        </p:nvSpPr>
        <p:spPr>
          <a:xfrm>
            <a:off x="3023828" y="1846103"/>
            <a:ext cx="2949701" cy="2949701"/>
          </a:xfrm>
          <a:custGeom>
            <a:avLst/>
            <a:gdLst>
              <a:gd name="connsiteX0" fmla="*/ 1474850 w 2949701"/>
              <a:gd name="connsiteY0" fmla="*/ 0 h 2949701"/>
              <a:gd name="connsiteX1" fmla="*/ 2752108 w 2949701"/>
              <a:gd name="connsiteY1" fmla="*/ 737425 h 2949701"/>
              <a:gd name="connsiteX2" fmla="*/ 2752108 w 2949701"/>
              <a:gd name="connsiteY2" fmla="*/ 2212276 h 2949701"/>
              <a:gd name="connsiteX3" fmla="*/ 1474851 w 2949701"/>
              <a:gd name="connsiteY3" fmla="*/ 1474851 h 2949701"/>
              <a:gd name="connsiteX4" fmla="*/ 1474850 w 2949701"/>
              <a:gd name="connsiteY4" fmla="*/ 0 h 294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701" h="2949701">
                <a:moveTo>
                  <a:pt x="1474850" y="0"/>
                </a:moveTo>
                <a:cubicBezTo>
                  <a:pt x="2001764" y="0"/>
                  <a:pt x="2488652" y="281105"/>
                  <a:pt x="2752108" y="737425"/>
                </a:cubicBezTo>
                <a:cubicBezTo>
                  <a:pt x="3015565" y="1193745"/>
                  <a:pt x="3015565" y="1755956"/>
                  <a:pt x="2752108" y="2212276"/>
                </a:cubicBezTo>
                <a:lnTo>
                  <a:pt x="1474851" y="1474851"/>
                </a:lnTo>
                <a:cubicBezTo>
                  <a:pt x="1474851" y="983234"/>
                  <a:pt x="1474850" y="491617"/>
                  <a:pt x="1474850" y="0"/>
                </a:cubicBez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618965" tIns="559530" rIns="360425" bIns="1437418" numCol="1" spcCol="1270" anchor="ctr" anchorCtr="0">
            <a:noAutofit/>
          </a:bodyPr>
          <a:lstStyle/>
          <a:p>
            <a:pPr lvl="0" algn="ctr" defTabSz="533400">
              <a:lnSpc>
                <a:spcPct val="90000"/>
              </a:lnSpc>
              <a:spcBef>
                <a:spcPct val="0"/>
              </a:spcBef>
              <a:spcAft>
                <a:spcPct val="35000"/>
              </a:spcAft>
            </a:pPr>
            <a:r>
              <a:rPr lang="en-GB" sz="1200" kern="1200" dirty="0" smtClean="0"/>
              <a:t>Custom modules may be written in C, Java or scripted in </a:t>
            </a:r>
            <a:r>
              <a:rPr lang="en-GB" sz="1200" kern="1200" dirty="0" err="1" smtClean="0"/>
              <a:t>Lua</a:t>
            </a:r>
            <a:r>
              <a:rPr lang="en-GB" sz="1200" kern="1200" dirty="0" smtClean="0"/>
              <a:t>.</a:t>
            </a:r>
            <a:endParaRPr lang="en-GB" sz="1200" kern="1200" dirty="0"/>
          </a:p>
        </p:txBody>
      </p:sp>
      <p:sp>
        <p:nvSpPr>
          <p:cNvPr id="6" name="Freeform 5"/>
          <p:cNvSpPr/>
          <p:nvPr/>
        </p:nvSpPr>
        <p:spPr>
          <a:xfrm>
            <a:off x="3026455" y="1846103"/>
            <a:ext cx="2949701" cy="2949701"/>
          </a:xfrm>
          <a:custGeom>
            <a:avLst/>
            <a:gdLst>
              <a:gd name="connsiteX0" fmla="*/ 2752108 w 2949701"/>
              <a:gd name="connsiteY0" fmla="*/ 2212276 h 2949701"/>
              <a:gd name="connsiteX1" fmla="*/ 1474850 w 2949701"/>
              <a:gd name="connsiteY1" fmla="*/ 2949702 h 2949701"/>
              <a:gd name="connsiteX2" fmla="*/ 197592 w 2949701"/>
              <a:gd name="connsiteY2" fmla="*/ 2212277 h 2949701"/>
              <a:gd name="connsiteX3" fmla="*/ 1474851 w 2949701"/>
              <a:gd name="connsiteY3" fmla="*/ 1474851 h 2949701"/>
              <a:gd name="connsiteX4" fmla="*/ 2752108 w 2949701"/>
              <a:gd name="connsiteY4" fmla="*/ 2212276 h 294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701" h="2949701">
                <a:moveTo>
                  <a:pt x="2752108" y="2212276"/>
                </a:moveTo>
                <a:cubicBezTo>
                  <a:pt x="2488651" y="2668596"/>
                  <a:pt x="2001763" y="2949702"/>
                  <a:pt x="1474850" y="2949702"/>
                </a:cubicBezTo>
                <a:cubicBezTo>
                  <a:pt x="947936" y="2949702"/>
                  <a:pt x="461048" y="2668597"/>
                  <a:pt x="197592" y="2212277"/>
                </a:cubicBezTo>
                <a:lnTo>
                  <a:pt x="1474851" y="1474851"/>
                </a:lnTo>
                <a:lnTo>
                  <a:pt x="2752108" y="2212276"/>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822897" tIns="1876361" rIns="822896" bIns="190818" numCol="1" spcCol="1270" anchor="ctr" anchorCtr="0">
            <a:noAutofit/>
          </a:bodyPr>
          <a:lstStyle/>
          <a:p>
            <a:pPr lvl="0" algn="ctr" defTabSz="533400">
              <a:lnSpc>
                <a:spcPct val="90000"/>
              </a:lnSpc>
              <a:spcBef>
                <a:spcPct val="0"/>
              </a:spcBef>
              <a:spcAft>
                <a:spcPct val="35000"/>
              </a:spcAft>
            </a:pPr>
            <a:r>
              <a:rPr lang="en-GB" sz="1200" kern="1200" dirty="0" smtClean="0"/>
              <a:t>Pipeline functions may be called sequentially in a chain</a:t>
            </a:r>
          </a:p>
        </p:txBody>
      </p:sp>
      <p:sp>
        <p:nvSpPr>
          <p:cNvPr id="7" name="Freeform 6"/>
          <p:cNvSpPr/>
          <p:nvPr/>
        </p:nvSpPr>
        <p:spPr>
          <a:xfrm>
            <a:off x="3021124" y="1844824"/>
            <a:ext cx="2949701" cy="2949701"/>
          </a:xfrm>
          <a:custGeom>
            <a:avLst/>
            <a:gdLst>
              <a:gd name="connsiteX0" fmla="*/ 197593 w 2949701"/>
              <a:gd name="connsiteY0" fmla="*/ 2212276 h 2949701"/>
              <a:gd name="connsiteX1" fmla="*/ 197593 w 2949701"/>
              <a:gd name="connsiteY1" fmla="*/ 737425 h 2949701"/>
              <a:gd name="connsiteX2" fmla="*/ 1474851 w 2949701"/>
              <a:gd name="connsiteY2" fmla="*/ -1 h 2949701"/>
              <a:gd name="connsiteX3" fmla="*/ 1474851 w 2949701"/>
              <a:gd name="connsiteY3" fmla="*/ 1474851 h 2949701"/>
              <a:gd name="connsiteX4" fmla="*/ 197593 w 2949701"/>
              <a:gd name="connsiteY4" fmla="*/ 2212276 h 294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701" h="2949701">
                <a:moveTo>
                  <a:pt x="197593" y="2212276"/>
                </a:moveTo>
                <a:cubicBezTo>
                  <a:pt x="-65864" y="1755956"/>
                  <a:pt x="-65864" y="1193745"/>
                  <a:pt x="197593" y="737425"/>
                </a:cubicBezTo>
                <a:cubicBezTo>
                  <a:pt x="461050" y="281105"/>
                  <a:pt x="947938" y="-1"/>
                  <a:pt x="1474851" y="-1"/>
                </a:cubicBezTo>
                <a:lnTo>
                  <a:pt x="1474851" y="1474851"/>
                </a:lnTo>
                <a:lnTo>
                  <a:pt x="197593" y="2212276"/>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331280" tIns="594645" rIns="1648110" bIns="1402303" numCol="1" spcCol="1270" anchor="ctr" anchorCtr="0">
            <a:noAutofit/>
          </a:bodyPr>
          <a:lstStyle/>
          <a:p>
            <a:pPr lvl="0" algn="ctr" defTabSz="533400">
              <a:lnSpc>
                <a:spcPct val="90000"/>
              </a:lnSpc>
              <a:spcBef>
                <a:spcPct val="0"/>
              </a:spcBef>
              <a:spcAft>
                <a:spcPct val="35000"/>
              </a:spcAft>
            </a:pPr>
            <a:r>
              <a:rPr lang="en-GB" sz="1200" kern="1200" dirty="0" smtClean="0"/>
              <a:t>Multiple threads can be configured for parallel processing</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6"/>
          <p:cNvSpPr>
            <a:spLocks noGrp="1"/>
          </p:cNvSpPr>
          <p:nvPr>
            <p:ph type="title"/>
          </p:nvPr>
        </p:nvSpPr>
        <p:spPr/>
        <p:txBody>
          <a:bodyPr/>
          <a:lstStyle/>
          <a:p>
            <a:pPr eaLnBrk="1" hangingPunct="1"/>
            <a:r>
              <a:rPr lang="en-GB" smtClean="0"/>
              <a:t>Caplin Transformer</a:t>
            </a:r>
          </a:p>
        </p:txBody>
      </p:sp>
      <p:sp>
        <p:nvSpPr>
          <p:cNvPr id="60419" name="Content Placeholder 2"/>
          <p:cNvSpPr>
            <a:spLocks noGrp="1"/>
          </p:cNvSpPr>
          <p:nvPr>
            <p:ph idx="1"/>
          </p:nvPr>
        </p:nvSpPr>
        <p:spPr>
          <a:xfrm>
            <a:off x="457200" y="1600200"/>
            <a:ext cx="8229600" cy="1185863"/>
          </a:xfrm>
        </p:spPr>
        <p:txBody>
          <a:bodyPr/>
          <a:lstStyle/>
          <a:p>
            <a:pPr lvl="2" eaLnBrk="1" hangingPunct="1">
              <a:buFont typeface="Arial" charset="0"/>
              <a:buNone/>
            </a:pPr>
            <a:endParaRPr lang="en-GB" dirty="0" smtClean="0"/>
          </a:p>
          <a:p>
            <a:pPr lvl="2" eaLnBrk="1" hangingPunct="1">
              <a:buFont typeface="Wingdings" pitchFamily="2" charset="2"/>
              <a:buChar char="§"/>
            </a:pPr>
            <a:endParaRPr lang="en-GB" dirty="0" smtClean="0"/>
          </a:p>
          <a:p>
            <a:pPr eaLnBrk="1" hangingPunct="1"/>
            <a:endParaRPr lang="en-GB" dirty="0" smtClean="0"/>
          </a:p>
        </p:txBody>
      </p:sp>
      <p:sp>
        <p:nvSpPr>
          <p:cNvPr id="75780"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E9EB4BB7-54CF-47BF-9808-B263DA45FD99}" type="slidenum">
              <a:rPr lang="en-GB" smtClean="0"/>
              <a:pPr fontAlgn="base">
                <a:spcBef>
                  <a:spcPct val="0"/>
                </a:spcBef>
                <a:spcAft>
                  <a:spcPct val="0"/>
                </a:spcAft>
                <a:defRPr/>
              </a:pPr>
              <a:t>3</a:t>
            </a:fld>
            <a:endParaRPr lang="en-GB" dirty="0" smtClean="0"/>
          </a:p>
        </p:txBody>
      </p:sp>
      <p:sp>
        <p:nvSpPr>
          <p:cNvPr id="6" name="Rounded Rectangle 5"/>
          <p:cNvSpPr/>
          <p:nvPr/>
        </p:nvSpPr>
        <p:spPr>
          <a:xfrm>
            <a:off x="3286125" y="3071813"/>
            <a:ext cx="2071688" cy="2714625"/>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GB" dirty="0"/>
              <a:t>Transformer</a:t>
            </a:r>
          </a:p>
          <a:p>
            <a:pPr algn="ctr" fontAlgn="auto">
              <a:spcBef>
                <a:spcPts val="0"/>
              </a:spcBef>
              <a:spcAft>
                <a:spcPts val="0"/>
              </a:spcAft>
              <a:defRPr/>
            </a:pPr>
            <a:endParaRPr lang="en-GB" dirty="0"/>
          </a:p>
          <a:p>
            <a:pPr algn="ctr" fontAlgn="auto">
              <a:spcBef>
                <a:spcPts val="0"/>
              </a:spcBef>
              <a:spcAft>
                <a:spcPts val="0"/>
              </a:spcAft>
              <a:defRPr/>
            </a:pPr>
            <a:endParaRPr lang="en-GB" dirty="0"/>
          </a:p>
          <a:p>
            <a:pPr algn="ctr" fontAlgn="auto">
              <a:spcBef>
                <a:spcPts val="0"/>
              </a:spcBef>
              <a:spcAft>
                <a:spcPts val="0"/>
              </a:spcAft>
              <a:defRPr/>
            </a:pPr>
            <a:endParaRPr lang="en-GB" dirty="0"/>
          </a:p>
          <a:p>
            <a:pPr algn="ctr" fontAlgn="auto">
              <a:spcBef>
                <a:spcPts val="0"/>
              </a:spcBef>
              <a:spcAft>
                <a:spcPts val="0"/>
              </a:spcAft>
              <a:defRPr/>
            </a:pPr>
            <a:endParaRPr lang="en-GB" dirty="0"/>
          </a:p>
          <a:p>
            <a:pPr algn="ctr" fontAlgn="auto">
              <a:spcBef>
                <a:spcPts val="0"/>
              </a:spcBef>
              <a:spcAft>
                <a:spcPts val="0"/>
              </a:spcAft>
              <a:defRPr/>
            </a:pPr>
            <a:endParaRPr lang="en-GB" dirty="0"/>
          </a:p>
          <a:p>
            <a:pPr algn="ctr" fontAlgn="auto">
              <a:spcBef>
                <a:spcPts val="0"/>
              </a:spcBef>
              <a:spcAft>
                <a:spcPts val="0"/>
              </a:spcAft>
              <a:defRPr/>
            </a:pPr>
            <a:endParaRPr lang="en-GB" dirty="0"/>
          </a:p>
        </p:txBody>
      </p:sp>
      <p:sp>
        <p:nvSpPr>
          <p:cNvPr id="8" name="Flowchart: Process 7"/>
          <p:cNvSpPr/>
          <p:nvPr/>
        </p:nvSpPr>
        <p:spPr>
          <a:xfrm>
            <a:off x="3607594" y="4071938"/>
            <a:ext cx="1428750" cy="1357312"/>
          </a:xfrm>
          <a:prstGeom prst="flowChartProcess">
            <a:avLst/>
          </a:prstGeom>
          <a:solidFill>
            <a:schemeClr val="accent6">
              <a:lumMod val="40000"/>
              <a:lumOff val="60000"/>
            </a:schemeClr>
          </a:solidFill>
          <a:ln w="38100" cmpd="sng">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Transformer modules</a:t>
            </a:r>
          </a:p>
        </p:txBody>
      </p:sp>
      <p:sp>
        <p:nvSpPr>
          <p:cNvPr id="9" name="Right Arrow 8"/>
          <p:cNvSpPr/>
          <p:nvPr/>
        </p:nvSpPr>
        <p:spPr>
          <a:xfrm>
            <a:off x="1285875" y="4214813"/>
            <a:ext cx="1571625" cy="357187"/>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GB" dirty="0"/>
          </a:p>
        </p:txBody>
      </p:sp>
      <p:sp>
        <p:nvSpPr>
          <p:cNvPr id="10" name="Right Arrow 9"/>
          <p:cNvSpPr/>
          <p:nvPr/>
        </p:nvSpPr>
        <p:spPr>
          <a:xfrm>
            <a:off x="5929313" y="4143375"/>
            <a:ext cx="1571625" cy="357188"/>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GB" dirty="0"/>
          </a:p>
        </p:txBody>
      </p:sp>
      <p:sp>
        <p:nvSpPr>
          <p:cNvPr id="60426" name="TextBox 10"/>
          <p:cNvSpPr txBox="1">
            <a:spLocks noChangeArrowheads="1"/>
          </p:cNvSpPr>
          <p:nvPr/>
        </p:nvSpPr>
        <p:spPr bwMode="auto">
          <a:xfrm>
            <a:off x="1214438" y="3286125"/>
            <a:ext cx="1671637" cy="369888"/>
          </a:xfrm>
          <a:prstGeom prst="rect">
            <a:avLst/>
          </a:prstGeom>
          <a:noFill/>
          <a:ln w="9525">
            <a:noFill/>
            <a:miter lim="800000"/>
            <a:headEnd/>
            <a:tailEnd/>
          </a:ln>
        </p:spPr>
        <p:txBody>
          <a:bodyPr>
            <a:spAutoFit/>
          </a:bodyPr>
          <a:lstStyle/>
          <a:p>
            <a:r>
              <a:rPr lang="en-GB" dirty="0">
                <a:solidFill>
                  <a:srgbClr val="002060"/>
                </a:solidFill>
              </a:rPr>
              <a:t>Market data</a:t>
            </a:r>
          </a:p>
        </p:txBody>
      </p:sp>
      <p:sp>
        <p:nvSpPr>
          <p:cNvPr id="60427" name="TextBox 11"/>
          <p:cNvSpPr txBox="1">
            <a:spLocks noChangeArrowheads="1"/>
          </p:cNvSpPr>
          <p:nvPr/>
        </p:nvSpPr>
        <p:spPr bwMode="auto">
          <a:xfrm>
            <a:off x="5857875" y="3357563"/>
            <a:ext cx="1785938" cy="646112"/>
          </a:xfrm>
          <a:prstGeom prst="rect">
            <a:avLst/>
          </a:prstGeom>
          <a:noFill/>
          <a:ln w="9525">
            <a:noFill/>
            <a:miter lim="800000"/>
            <a:headEnd/>
            <a:tailEnd/>
          </a:ln>
        </p:spPr>
        <p:txBody>
          <a:bodyPr>
            <a:spAutoFit/>
          </a:bodyPr>
          <a:lstStyle/>
          <a:p>
            <a:r>
              <a:rPr lang="en-GB">
                <a:solidFill>
                  <a:srgbClr val="002060"/>
                </a:solidFill>
              </a:rPr>
              <a:t>Value added &amp; </a:t>
            </a:r>
          </a:p>
          <a:p>
            <a:r>
              <a:rPr lang="en-GB">
                <a:solidFill>
                  <a:srgbClr val="002060"/>
                </a:solidFill>
              </a:rPr>
              <a:t>derived data</a:t>
            </a:r>
          </a:p>
        </p:txBody>
      </p:sp>
      <p:sp>
        <p:nvSpPr>
          <p:cNvPr id="60428" name="TextBox 12"/>
          <p:cNvSpPr txBox="1">
            <a:spLocks noChangeArrowheads="1"/>
          </p:cNvSpPr>
          <p:nvPr/>
        </p:nvSpPr>
        <p:spPr bwMode="auto">
          <a:xfrm>
            <a:off x="1214438" y="3714750"/>
            <a:ext cx="1671637" cy="369888"/>
          </a:xfrm>
          <a:prstGeom prst="rect">
            <a:avLst/>
          </a:prstGeom>
          <a:noFill/>
          <a:ln w="9525">
            <a:noFill/>
            <a:miter lim="800000"/>
            <a:headEnd/>
            <a:tailEnd/>
          </a:ln>
        </p:spPr>
        <p:txBody>
          <a:bodyPr>
            <a:spAutoFit/>
          </a:bodyPr>
          <a:lstStyle/>
          <a:p>
            <a:r>
              <a:rPr lang="en-GB" dirty="0">
                <a:solidFill>
                  <a:srgbClr val="002060"/>
                </a:solidFill>
              </a:rPr>
              <a:t>Trade data</a:t>
            </a:r>
          </a:p>
        </p:txBody>
      </p:sp>
      <p:sp>
        <p:nvSpPr>
          <p:cNvPr id="13" name="Right Arrow 12"/>
          <p:cNvSpPr/>
          <p:nvPr/>
        </p:nvSpPr>
        <p:spPr>
          <a:xfrm>
            <a:off x="1285875" y="4786313"/>
            <a:ext cx="1571625" cy="357187"/>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GB" dirty="0"/>
          </a:p>
        </p:txBody>
      </p:sp>
      <p:sp>
        <p:nvSpPr>
          <p:cNvPr id="14" name="Right Arrow 13"/>
          <p:cNvSpPr/>
          <p:nvPr/>
        </p:nvSpPr>
        <p:spPr>
          <a:xfrm>
            <a:off x="5929313" y="4572000"/>
            <a:ext cx="1571625" cy="357188"/>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GB" dirty="0"/>
          </a:p>
        </p:txBody>
      </p:sp>
      <p:sp>
        <p:nvSpPr>
          <p:cNvPr id="15" name="Right Arrow 14"/>
          <p:cNvSpPr/>
          <p:nvPr/>
        </p:nvSpPr>
        <p:spPr>
          <a:xfrm>
            <a:off x="5929313" y="5000625"/>
            <a:ext cx="1571625" cy="357188"/>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GB" dirty="0"/>
          </a:p>
        </p:txBody>
      </p:sp>
      <p:graphicFrame>
        <p:nvGraphicFramePr>
          <p:cNvPr id="2" name="Diagram 1"/>
          <p:cNvGraphicFramePr/>
          <p:nvPr>
            <p:extLst>
              <p:ext uri="{D42A27DB-BD31-4B8C-83A1-F6EECF244321}">
                <p14:modId xmlns:p14="http://schemas.microsoft.com/office/powerpoint/2010/main" val="2222680493"/>
              </p:ext>
            </p:extLst>
          </p:nvPr>
        </p:nvGraphicFramePr>
        <p:xfrm>
          <a:off x="2448893" y="1628800"/>
          <a:ext cx="4104307" cy="1254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fontScale="90000"/>
          </a:bodyPr>
          <a:lstStyle/>
          <a:p>
            <a:r>
              <a:rPr lang="en-GB" dirty="0"/>
              <a:t>Java Transformer Module </a:t>
            </a:r>
            <a:r>
              <a:rPr lang="en-GB" dirty="0" smtClean="0"/>
              <a:t/>
            </a:r>
            <a:br>
              <a:rPr lang="en-GB" dirty="0" smtClean="0"/>
            </a:br>
            <a:r>
              <a:rPr lang="en-GB" dirty="0" smtClean="0"/>
              <a:t>Business Rules</a:t>
            </a:r>
          </a:p>
        </p:txBody>
      </p:sp>
      <p:sp>
        <p:nvSpPr>
          <p:cNvPr id="69635" name="Rectangle 3"/>
          <p:cNvSpPr>
            <a:spLocks noGrp="1" noChangeArrowheads="1"/>
          </p:cNvSpPr>
          <p:nvPr>
            <p:ph idx="1"/>
          </p:nvPr>
        </p:nvSpPr>
        <p:spPr>
          <a:xfrm>
            <a:off x="611188" y="1628775"/>
            <a:ext cx="8075612" cy="756109"/>
          </a:xfrm>
        </p:spPr>
        <p:txBody>
          <a:bodyPr/>
          <a:lstStyle/>
          <a:p>
            <a:pPr eaLnBrk="1" hangingPunct="1">
              <a:defRPr/>
            </a:pPr>
            <a:r>
              <a:rPr lang="en-GB" dirty="0" smtClean="0"/>
              <a:t>Example: high pass filter</a:t>
            </a:r>
          </a:p>
          <a:p>
            <a:pPr>
              <a:buFont typeface="Wingdings" pitchFamily="2" charset="2"/>
              <a:buNone/>
              <a:defRPr/>
            </a:pPr>
            <a:r>
              <a:rPr lang="en-GB" sz="1200" dirty="0" smtClean="0"/>
              <a:t> </a:t>
            </a:r>
            <a:endParaRPr lang="en-GB" sz="1400" dirty="0" smtClean="0"/>
          </a:p>
          <a:p>
            <a:pPr marL="0" indent="0" eaLnBrk="1" hangingPunct="1">
              <a:buNone/>
              <a:defRPr/>
            </a:pPr>
            <a:endParaRPr lang="en-GB" dirty="0" smtClean="0"/>
          </a:p>
        </p:txBody>
      </p:sp>
      <p:sp>
        <p:nvSpPr>
          <p:cNvPr id="5" name="Content Placeholder 2"/>
          <p:cNvSpPr txBox="1">
            <a:spLocks/>
          </p:cNvSpPr>
          <p:nvPr/>
        </p:nvSpPr>
        <p:spPr>
          <a:xfrm>
            <a:off x="1187624" y="2600908"/>
            <a:ext cx="7092787" cy="2763688"/>
          </a:xfrm>
          <a:prstGeom prst="rect">
            <a:avLst/>
          </a:prstGeom>
          <a:solidFill>
            <a:schemeClr val="tx1">
              <a:lumMod val="85000"/>
              <a:lumOff val="15000"/>
            </a:schemeClr>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Clr>
                <a:schemeClr val="accent6"/>
              </a:buClr>
              <a:buSzPct val="50000"/>
              <a:buFont typeface="Lucida Grande"/>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None/>
              <a:defRPr/>
            </a:pPr>
            <a:r>
              <a:rPr lang="en-GB" sz="1200" dirty="0">
                <a:solidFill>
                  <a:schemeClr val="bg1"/>
                </a:solidFill>
                <a:latin typeface="Courier New" pitchFamily="49" charset="0"/>
                <a:cs typeface="Courier New" pitchFamily="49" charset="0"/>
              </a:rPr>
              <a:t>public void update(</a:t>
            </a:r>
            <a:r>
              <a:rPr lang="en-GB" sz="1200" dirty="0" err="1">
                <a:solidFill>
                  <a:schemeClr val="bg1"/>
                </a:solidFill>
                <a:latin typeface="Courier New" pitchFamily="49" charset="0"/>
                <a:cs typeface="Courier New" pitchFamily="49" charset="0"/>
              </a:rPr>
              <a:t>DataSourceUpdateEvent</a:t>
            </a:r>
            <a:r>
              <a:rPr lang="en-GB" sz="1200" dirty="0">
                <a:solidFill>
                  <a:schemeClr val="bg1"/>
                </a:solidFill>
                <a:latin typeface="Courier New" pitchFamily="49" charset="0"/>
                <a:cs typeface="Courier New" pitchFamily="49" charset="0"/>
              </a:rPr>
              <a:t>  event)</a:t>
            </a:r>
          </a:p>
          <a:p>
            <a:pPr>
              <a:buFont typeface="Wingdings" pitchFamily="2" charset="2"/>
              <a:buNone/>
              <a:defRPr/>
            </a:pPr>
            <a:r>
              <a:rPr lang="en-GB" sz="1200" dirty="0">
                <a:solidFill>
                  <a:schemeClr val="bg1"/>
                </a:solidFill>
                <a:latin typeface="Courier New" pitchFamily="49" charset="0"/>
                <a:cs typeface="Courier New" pitchFamily="49" charset="0"/>
              </a:rPr>
              <a:t>{</a:t>
            </a:r>
          </a:p>
          <a:p>
            <a:pPr>
              <a:buFont typeface="Wingdings" pitchFamily="2" charset="2"/>
              <a:buNone/>
              <a:defRPr/>
            </a:pPr>
            <a:r>
              <a:rPr lang="en-GB" sz="1200" dirty="0">
                <a:solidFill>
                  <a:schemeClr val="bg1"/>
                </a:solidFill>
                <a:latin typeface="Courier New" pitchFamily="49" charset="0"/>
                <a:cs typeface="Courier New" pitchFamily="49" charset="0"/>
              </a:rPr>
              <a:t>	</a:t>
            </a:r>
            <a:r>
              <a:rPr lang="en-GB" sz="1200" dirty="0" err="1">
                <a:solidFill>
                  <a:schemeClr val="bg1"/>
                </a:solidFill>
                <a:latin typeface="Courier New" pitchFamily="49" charset="0"/>
                <a:cs typeface="Courier New" pitchFamily="49" charset="0"/>
              </a:rPr>
              <a:t>DSFieldI</a:t>
            </a:r>
            <a:r>
              <a:rPr lang="en-GB" sz="1200" dirty="0">
                <a:solidFill>
                  <a:schemeClr val="bg1"/>
                </a:solidFill>
                <a:latin typeface="Courier New" pitchFamily="49" charset="0"/>
                <a:cs typeface="Courier New" pitchFamily="49" charset="0"/>
              </a:rPr>
              <a:t> field = </a:t>
            </a:r>
            <a:r>
              <a:rPr lang="en-GB" sz="1200" dirty="0" err="1" smtClean="0">
                <a:solidFill>
                  <a:schemeClr val="bg1"/>
                </a:solidFill>
                <a:latin typeface="Courier New" pitchFamily="49" charset="0"/>
                <a:cs typeface="Courier New" pitchFamily="49" charset="0"/>
              </a:rPr>
              <a:t>event.getTransformerData</a:t>
            </a:r>
            <a:r>
              <a:rPr lang="en-GB" sz="1200" dirty="0">
                <a:solidFill>
                  <a:schemeClr val="bg1"/>
                </a:solidFill>
                <a:latin typeface="Courier New" pitchFamily="49" charset="0"/>
                <a:cs typeface="Courier New" pitchFamily="49" charset="0"/>
              </a:rPr>
              <a:t>().</a:t>
            </a:r>
            <a:r>
              <a:rPr lang="en-GB" sz="1200" i="1" dirty="0" err="1">
                <a:solidFill>
                  <a:schemeClr val="bg1"/>
                </a:solidFill>
                <a:latin typeface="Courier New" pitchFamily="49" charset="0"/>
                <a:cs typeface="Courier New" pitchFamily="49" charset="0"/>
              </a:rPr>
              <a:t>getFieldByFieldNumber</a:t>
            </a:r>
            <a:r>
              <a:rPr lang="en-GB" sz="1200" i="1" dirty="0">
                <a:solidFill>
                  <a:schemeClr val="bg1"/>
                </a:solidFill>
                <a:latin typeface="Courier New" pitchFamily="49" charset="0"/>
                <a:cs typeface="Courier New" pitchFamily="49" charset="0"/>
              </a:rPr>
              <a:t>(17</a:t>
            </a:r>
            <a:r>
              <a:rPr lang="en-GB" sz="1200" dirty="0">
                <a:solidFill>
                  <a:schemeClr val="bg1"/>
                </a:solidFill>
                <a:latin typeface="Courier New" pitchFamily="49" charset="0"/>
                <a:cs typeface="Courier New" pitchFamily="49" charset="0"/>
              </a:rPr>
              <a:t>);</a:t>
            </a:r>
          </a:p>
          <a:p>
            <a:pPr>
              <a:buFont typeface="Wingdings" pitchFamily="2" charset="2"/>
              <a:buNone/>
              <a:defRPr/>
            </a:pPr>
            <a:r>
              <a:rPr lang="en-GB" sz="1200" dirty="0">
                <a:solidFill>
                  <a:schemeClr val="bg1"/>
                </a:solidFill>
                <a:latin typeface="Courier New" pitchFamily="49" charset="0"/>
                <a:cs typeface="Courier New" pitchFamily="49" charset="0"/>
              </a:rPr>
              <a:t>      </a:t>
            </a:r>
          </a:p>
          <a:p>
            <a:pPr>
              <a:buFont typeface="Wingdings" pitchFamily="2" charset="2"/>
              <a:buNone/>
              <a:defRPr/>
            </a:pPr>
            <a:r>
              <a:rPr lang="en-GB" sz="1200" dirty="0">
                <a:solidFill>
                  <a:schemeClr val="bg1"/>
                </a:solidFill>
                <a:latin typeface="Courier New" pitchFamily="49" charset="0"/>
                <a:cs typeface="Courier New" pitchFamily="49" charset="0"/>
              </a:rPr>
              <a:t>	if (field != null)</a:t>
            </a:r>
          </a:p>
          <a:p>
            <a:pPr>
              <a:buFont typeface="Wingdings" pitchFamily="2" charset="2"/>
              <a:buNone/>
              <a:defRPr/>
            </a:pPr>
            <a:r>
              <a:rPr lang="en-GB" sz="1200" dirty="0">
                <a:solidFill>
                  <a:schemeClr val="bg1"/>
                </a:solidFill>
                <a:latin typeface="Courier New" pitchFamily="49" charset="0"/>
                <a:cs typeface="Courier New" pitchFamily="49" charset="0"/>
              </a:rPr>
              <a:t>    </a:t>
            </a:r>
            <a:r>
              <a:rPr lang="en-GB" sz="1200" dirty="0" smtClean="0">
                <a:solidFill>
                  <a:schemeClr val="bg1"/>
                </a:solidFill>
                <a:latin typeface="Courier New" pitchFamily="49" charset="0"/>
                <a:cs typeface="Courier New" pitchFamily="49" charset="0"/>
              </a:rPr>
              <a:t>{</a:t>
            </a:r>
            <a:endParaRPr lang="en-GB" sz="1200" dirty="0">
              <a:solidFill>
                <a:schemeClr val="bg1"/>
              </a:solidFill>
              <a:latin typeface="Courier New" pitchFamily="49" charset="0"/>
              <a:cs typeface="Courier New" pitchFamily="49" charset="0"/>
            </a:endParaRPr>
          </a:p>
          <a:p>
            <a:pPr>
              <a:buFont typeface="Wingdings" pitchFamily="2" charset="2"/>
              <a:buNone/>
              <a:defRPr/>
            </a:pPr>
            <a:r>
              <a:rPr lang="en-GB" sz="1200" dirty="0">
                <a:solidFill>
                  <a:schemeClr val="bg1"/>
                </a:solidFill>
                <a:latin typeface="Courier New" pitchFamily="49" charset="0"/>
                <a:cs typeface="Courier New" pitchFamily="49" charset="0"/>
              </a:rPr>
              <a:t>         float value = </a:t>
            </a:r>
            <a:r>
              <a:rPr lang="en-GB" sz="1200" dirty="0" err="1">
                <a:solidFill>
                  <a:schemeClr val="bg1"/>
                </a:solidFill>
                <a:latin typeface="Courier New" pitchFamily="49" charset="0"/>
                <a:cs typeface="Courier New" pitchFamily="49" charset="0"/>
              </a:rPr>
              <a:t>Float.</a:t>
            </a:r>
            <a:r>
              <a:rPr lang="en-GB" sz="1200" i="1" dirty="0" err="1">
                <a:solidFill>
                  <a:schemeClr val="bg1"/>
                </a:solidFill>
                <a:latin typeface="Courier New" pitchFamily="49" charset="0"/>
                <a:cs typeface="Courier New" pitchFamily="49" charset="0"/>
              </a:rPr>
              <a:t>valueOf</a:t>
            </a:r>
            <a:r>
              <a:rPr lang="en-GB" sz="1200" i="1" dirty="0">
                <a:solidFill>
                  <a:schemeClr val="bg1"/>
                </a:solidFill>
                <a:latin typeface="Courier New" pitchFamily="49" charset="0"/>
                <a:cs typeface="Courier New" pitchFamily="49" charset="0"/>
              </a:rPr>
              <a:t>(</a:t>
            </a:r>
            <a:r>
              <a:rPr lang="en-GB" sz="1200" dirty="0" err="1">
                <a:solidFill>
                  <a:schemeClr val="bg1"/>
                </a:solidFill>
                <a:latin typeface="Courier New" pitchFamily="49" charset="0"/>
                <a:cs typeface="Courier New" pitchFamily="49" charset="0"/>
              </a:rPr>
              <a:t>field</a:t>
            </a:r>
            <a:r>
              <a:rPr lang="en-GB" sz="1200" i="1" dirty="0" err="1">
                <a:solidFill>
                  <a:schemeClr val="bg1"/>
                </a:solidFill>
                <a:latin typeface="Courier New" pitchFamily="49" charset="0"/>
                <a:cs typeface="Courier New" pitchFamily="49" charset="0"/>
              </a:rPr>
              <a:t>.getValue</a:t>
            </a:r>
            <a:r>
              <a:rPr lang="en-GB" sz="1200" i="1" dirty="0">
                <a:solidFill>
                  <a:schemeClr val="bg1"/>
                </a:solidFill>
                <a:latin typeface="Courier New" pitchFamily="49" charset="0"/>
                <a:cs typeface="Courier New" pitchFamily="49" charset="0"/>
              </a:rPr>
              <a:t>());</a:t>
            </a:r>
          </a:p>
          <a:p>
            <a:pPr>
              <a:buFont typeface="Wingdings" pitchFamily="2" charset="2"/>
              <a:buNone/>
              <a:defRPr/>
            </a:pPr>
            <a:r>
              <a:rPr lang="en-GB" sz="1200" dirty="0">
                <a:solidFill>
                  <a:schemeClr val="bg1"/>
                </a:solidFill>
                <a:latin typeface="Courier New" pitchFamily="49" charset="0"/>
                <a:cs typeface="Courier New" pitchFamily="49" charset="0"/>
              </a:rPr>
              <a:t>         </a:t>
            </a:r>
          </a:p>
          <a:p>
            <a:pPr>
              <a:buFont typeface="Wingdings" pitchFamily="2" charset="2"/>
              <a:buNone/>
              <a:defRPr/>
            </a:pPr>
            <a:r>
              <a:rPr lang="en-GB" sz="1200" dirty="0">
                <a:solidFill>
                  <a:schemeClr val="bg1"/>
                </a:solidFill>
                <a:latin typeface="Courier New" pitchFamily="49" charset="0"/>
                <a:cs typeface="Courier New" pitchFamily="49" charset="0"/>
              </a:rPr>
              <a:t>         if (value &lt; 0f) </a:t>
            </a:r>
            <a:r>
              <a:rPr lang="en-GB" sz="1200" dirty="0" err="1" smtClean="0">
                <a:solidFill>
                  <a:schemeClr val="bg1"/>
                </a:solidFill>
                <a:latin typeface="Courier New" pitchFamily="49" charset="0"/>
                <a:cs typeface="Courier New" pitchFamily="49" charset="0"/>
              </a:rPr>
              <a:t>field.setValue</a:t>
            </a:r>
            <a:r>
              <a:rPr lang="en-GB" sz="1200" dirty="0">
                <a:solidFill>
                  <a:schemeClr val="bg1"/>
                </a:solidFill>
                <a:latin typeface="Courier New" pitchFamily="49" charset="0"/>
                <a:cs typeface="Courier New" pitchFamily="49" charset="0"/>
              </a:rPr>
              <a:t>(“0");         </a:t>
            </a:r>
          </a:p>
          <a:p>
            <a:pPr>
              <a:buFont typeface="Wingdings" pitchFamily="2" charset="2"/>
              <a:buNone/>
              <a:defRPr/>
            </a:pPr>
            <a:r>
              <a:rPr lang="en-GB" sz="1200" dirty="0">
                <a:solidFill>
                  <a:schemeClr val="bg1"/>
                </a:solidFill>
                <a:latin typeface="Courier New" pitchFamily="49" charset="0"/>
                <a:cs typeface="Courier New" pitchFamily="49" charset="0"/>
              </a:rPr>
              <a:t>   </a:t>
            </a:r>
            <a:r>
              <a:rPr lang="en-GB" sz="1200" dirty="0" smtClean="0">
                <a:solidFill>
                  <a:schemeClr val="bg1"/>
                </a:solidFill>
                <a:latin typeface="Courier New" pitchFamily="49" charset="0"/>
                <a:cs typeface="Courier New" pitchFamily="49" charset="0"/>
              </a:rPr>
              <a:t> }</a:t>
            </a:r>
            <a:endParaRPr lang="en-GB" sz="1200" dirty="0">
              <a:solidFill>
                <a:schemeClr val="bg1"/>
              </a:solidFill>
              <a:latin typeface="Courier New" pitchFamily="49" charset="0"/>
              <a:cs typeface="Courier New" pitchFamily="49" charset="0"/>
            </a:endParaRPr>
          </a:p>
          <a:p>
            <a:pPr>
              <a:buFont typeface="Wingdings" pitchFamily="2" charset="2"/>
              <a:buNone/>
              <a:defRPr/>
            </a:pPr>
            <a:r>
              <a:rPr lang="en-GB" sz="1200" dirty="0">
                <a:solidFill>
                  <a:schemeClr val="bg1"/>
                </a:solidFill>
                <a:latin typeface="Courier New" pitchFamily="49" charset="0"/>
                <a:cs typeface="Courier New" pitchFamily="49" charset="0"/>
              </a:rPr>
              <a:t>}</a:t>
            </a:r>
          </a:p>
          <a:p>
            <a:pPr fontAlgn="auto">
              <a:spcAft>
                <a:spcPts val="0"/>
              </a:spcAft>
            </a:pPr>
            <a:endParaRPr lang="en-GB"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fontScale="90000"/>
          </a:bodyPr>
          <a:lstStyle/>
          <a:p>
            <a:r>
              <a:rPr lang="en-GB" dirty="0"/>
              <a:t>Pipeline </a:t>
            </a:r>
            <a:r>
              <a:rPr lang="en-GB" dirty="0" err="1"/>
              <a:t>Lua</a:t>
            </a:r>
            <a:r>
              <a:rPr lang="en-GB" dirty="0"/>
              <a:t> </a:t>
            </a:r>
            <a:r>
              <a:rPr lang="en-GB" dirty="0" smtClean="0"/>
              <a:t>Script</a:t>
            </a:r>
            <a:br>
              <a:rPr lang="en-GB" dirty="0" smtClean="0"/>
            </a:br>
            <a:r>
              <a:rPr lang="en-GB" dirty="0" smtClean="0"/>
              <a:t>Business Rules</a:t>
            </a:r>
          </a:p>
        </p:txBody>
      </p:sp>
      <p:sp>
        <p:nvSpPr>
          <p:cNvPr id="69635" name="Rectangle 3"/>
          <p:cNvSpPr>
            <a:spLocks noGrp="1" noChangeArrowheads="1"/>
          </p:cNvSpPr>
          <p:nvPr>
            <p:ph idx="1"/>
          </p:nvPr>
        </p:nvSpPr>
        <p:spPr>
          <a:xfrm>
            <a:off x="611188" y="1628775"/>
            <a:ext cx="8075612" cy="756109"/>
          </a:xfrm>
        </p:spPr>
        <p:txBody>
          <a:bodyPr/>
          <a:lstStyle/>
          <a:p>
            <a:pPr>
              <a:defRPr/>
            </a:pPr>
            <a:r>
              <a:rPr lang="en-GB" dirty="0" smtClean="0"/>
              <a:t>Example: </a:t>
            </a:r>
            <a:r>
              <a:rPr lang="en-GB" dirty="0"/>
              <a:t>data cleansing</a:t>
            </a:r>
            <a:r>
              <a:rPr lang="en-GB" sz="1200" dirty="0" smtClean="0"/>
              <a:t> </a:t>
            </a:r>
            <a:endParaRPr lang="en-GB" sz="1400" dirty="0" smtClean="0"/>
          </a:p>
          <a:p>
            <a:pPr marL="0" indent="0" eaLnBrk="1" hangingPunct="1">
              <a:buNone/>
              <a:defRPr/>
            </a:pPr>
            <a:endParaRPr lang="en-GB" dirty="0" smtClean="0"/>
          </a:p>
        </p:txBody>
      </p:sp>
      <p:sp>
        <p:nvSpPr>
          <p:cNvPr id="5" name="Content Placeholder 2"/>
          <p:cNvSpPr txBox="1">
            <a:spLocks/>
          </p:cNvSpPr>
          <p:nvPr/>
        </p:nvSpPr>
        <p:spPr>
          <a:xfrm>
            <a:off x="1187624" y="2600908"/>
            <a:ext cx="7092787" cy="2763688"/>
          </a:xfrm>
          <a:prstGeom prst="rect">
            <a:avLst/>
          </a:prstGeom>
          <a:solidFill>
            <a:schemeClr val="tx1">
              <a:lumMod val="85000"/>
              <a:lumOff val="15000"/>
            </a:schemeClr>
          </a:solidFill>
          <a:ln>
            <a:solidFill>
              <a:schemeClr val="tx1"/>
            </a:solidFill>
          </a:ln>
        </p:spPr>
        <p:txBody>
          <a:bodyPr vert="horz" lIns="91440" tIns="45720" rIns="91440" bIns="45720" rtlCol="0">
            <a:normAutofit fontScale="92500" lnSpcReduction="10000"/>
          </a:bodyPr>
          <a:lstStyle>
            <a:lvl1pPr marL="342900" indent="-342900" algn="l" defTabSz="457200" rtl="0" eaLnBrk="1" latinLnBrk="0" hangingPunct="1">
              <a:spcBef>
                <a:spcPct val="20000"/>
              </a:spcBef>
              <a:buClr>
                <a:schemeClr val="accent6"/>
              </a:buClr>
              <a:buSzPct val="50000"/>
              <a:buFont typeface="Lucida Grande"/>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None/>
              <a:defRPr/>
            </a:pPr>
            <a:r>
              <a:rPr lang="en-GB" sz="1200" dirty="0">
                <a:solidFill>
                  <a:schemeClr val="bg1"/>
                </a:solidFill>
                <a:latin typeface="Courier New" pitchFamily="49" charset="0"/>
                <a:cs typeface="Courier New" pitchFamily="49" charset="0"/>
              </a:rPr>
              <a:t>function update(record)</a:t>
            </a:r>
          </a:p>
          <a:p>
            <a:pPr>
              <a:buNone/>
              <a:defRPr/>
            </a:pPr>
            <a:r>
              <a:rPr lang="en-GB" sz="1200" dirty="0">
                <a:solidFill>
                  <a:schemeClr val="bg1"/>
                </a:solidFill>
                <a:latin typeface="Courier New" pitchFamily="49" charset="0"/>
                <a:cs typeface="Courier New" pitchFamily="49" charset="0"/>
              </a:rPr>
              <a:t>   local price = </a:t>
            </a:r>
            <a:r>
              <a:rPr lang="en-GB" sz="1200" dirty="0" err="1">
                <a:solidFill>
                  <a:schemeClr val="bg1"/>
                </a:solidFill>
                <a:latin typeface="Courier New" pitchFamily="49" charset="0"/>
                <a:cs typeface="Courier New" pitchFamily="49" charset="0"/>
              </a:rPr>
              <a:t>record:</a:t>
            </a:r>
            <a:r>
              <a:rPr lang="en-GB" sz="1200" i="1" dirty="0" err="1">
                <a:solidFill>
                  <a:schemeClr val="bg1"/>
                </a:solidFill>
                <a:latin typeface="Courier New" pitchFamily="49" charset="0"/>
                <a:cs typeface="Courier New" pitchFamily="49" charset="0"/>
              </a:rPr>
              <a:t>getfield</a:t>
            </a:r>
            <a:r>
              <a:rPr lang="en-GB" sz="1200" dirty="0">
                <a:solidFill>
                  <a:schemeClr val="bg1"/>
                </a:solidFill>
                <a:latin typeface="Courier New" pitchFamily="49" charset="0"/>
                <a:cs typeface="Courier New" pitchFamily="49" charset="0"/>
              </a:rPr>
              <a:t>("ASK")</a:t>
            </a:r>
          </a:p>
          <a:p>
            <a:pPr>
              <a:buNone/>
              <a:defRPr/>
            </a:pPr>
            <a:r>
              <a:rPr lang="en-GB" sz="1200" dirty="0">
                <a:solidFill>
                  <a:schemeClr val="bg1"/>
                </a:solidFill>
                <a:latin typeface="Courier New" pitchFamily="49" charset="0"/>
                <a:cs typeface="Courier New" pitchFamily="49" charset="0"/>
              </a:rPr>
              <a:t>   local </a:t>
            </a:r>
            <a:r>
              <a:rPr lang="en-GB" sz="1200" dirty="0" err="1">
                <a:solidFill>
                  <a:schemeClr val="bg1"/>
                </a:solidFill>
                <a:latin typeface="Courier New" pitchFamily="49" charset="0"/>
                <a:cs typeface="Courier New" pitchFamily="49" charset="0"/>
              </a:rPr>
              <a:t>oldprice</a:t>
            </a:r>
            <a:r>
              <a:rPr lang="en-GB" sz="1200" dirty="0">
                <a:solidFill>
                  <a:schemeClr val="bg1"/>
                </a:solidFill>
                <a:latin typeface="Courier New" pitchFamily="49" charset="0"/>
                <a:cs typeface="Courier New" pitchFamily="49" charset="0"/>
              </a:rPr>
              <a:t> = </a:t>
            </a:r>
            <a:r>
              <a:rPr lang="en-GB" sz="1200" dirty="0" err="1">
                <a:solidFill>
                  <a:schemeClr val="bg1"/>
                </a:solidFill>
                <a:latin typeface="Courier New" pitchFamily="49" charset="0"/>
                <a:cs typeface="Courier New" pitchFamily="49" charset="0"/>
              </a:rPr>
              <a:t>lookupoldprice</a:t>
            </a:r>
            <a:r>
              <a:rPr lang="en-GB" sz="1200" dirty="0">
                <a:solidFill>
                  <a:schemeClr val="bg1"/>
                </a:solidFill>
                <a:latin typeface="Courier New" pitchFamily="49" charset="0"/>
                <a:cs typeface="Courier New" pitchFamily="49" charset="0"/>
              </a:rPr>
              <a:t>(</a:t>
            </a:r>
            <a:r>
              <a:rPr lang="en-GB" sz="1200" dirty="0" err="1">
                <a:solidFill>
                  <a:schemeClr val="bg1"/>
                </a:solidFill>
                <a:latin typeface="Courier New" pitchFamily="49" charset="0"/>
                <a:cs typeface="Courier New" pitchFamily="49" charset="0"/>
              </a:rPr>
              <a:t>record:subject</a:t>
            </a:r>
            <a:r>
              <a:rPr lang="en-GB" sz="1200" dirty="0">
                <a:solidFill>
                  <a:schemeClr val="bg1"/>
                </a:solidFill>
                <a:latin typeface="Courier New" pitchFamily="49" charset="0"/>
                <a:cs typeface="Courier New" pitchFamily="49" charset="0"/>
              </a:rPr>
              <a:t>)</a:t>
            </a:r>
          </a:p>
          <a:p>
            <a:pPr>
              <a:buNone/>
              <a:defRPr/>
            </a:pPr>
            <a:endParaRPr lang="en-GB" sz="1200" dirty="0">
              <a:solidFill>
                <a:schemeClr val="bg1"/>
              </a:solidFill>
              <a:latin typeface="Courier New" pitchFamily="49" charset="0"/>
              <a:cs typeface="Courier New" pitchFamily="49" charset="0"/>
            </a:endParaRPr>
          </a:p>
          <a:p>
            <a:pPr>
              <a:buNone/>
              <a:defRPr/>
            </a:pPr>
            <a:r>
              <a:rPr lang="en-GB" sz="1200" dirty="0">
                <a:solidFill>
                  <a:schemeClr val="bg1"/>
                </a:solidFill>
                <a:latin typeface="Courier New" pitchFamily="49" charset="0"/>
                <a:cs typeface="Courier New" pitchFamily="49" charset="0"/>
              </a:rPr>
              <a:t>   local </a:t>
            </a:r>
            <a:r>
              <a:rPr lang="en-GB" sz="1200" dirty="0" err="1">
                <a:solidFill>
                  <a:schemeClr val="bg1"/>
                </a:solidFill>
                <a:latin typeface="Courier New" pitchFamily="49" charset="0"/>
                <a:cs typeface="Courier New" pitchFamily="49" charset="0"/>
              </a:rPr>
              <a:t>pChange</a:t>
            </a:r>
            <a:r>
              <a:rPr lang="en-GB" sz="1200" dirty="0">
                <a:solidFill>
                  <a:schemeClr val="bg1"/>
                </a:solidFill>
                <a:latin typeface="Courier New" pitchFamily="49" charset="0"/>
                <a:cs typeface="Courier New" pitchFamily="49" charset="0"/>
              </a:rPr>
              <a:t> = </a:t>
            </a:r>
            <a:r>
              <a:rPr lang="en-GB" sz="1200" dirty="0" err="1">
                <a:solidFill>
                  <a:schemeClr val="bg1"/>
                </a:solidFill>
                <a:latin typeface="Courier New" pitchFamily="49" charset="0"/>
                <a:cs typeface="Courier New" pitchFamily="49" charset="0"/>
              </a:rPr>
              <a:t>math.</a:t>
            </a:r>
            <a:r>
              <a:rPr lang="en-GB" sz="1200" i="1" dirty="0" err="1">
                <a:solidFill>
                  <a:schemeClr val="bg1"/>
                </a:solidFill>
                <a:latin typeface="Courier New" pitchFamily="49" charset="0"/>
                <a:cs typeface="Courier New" pitchFamily="49" charset="0"/>
              </a:rPr>
              <a:t>abs</a:t>
            </a:r>
            <a:r>
              <a:rPr lang="en-GB" sz="1200" dirty="0">
                <a:solidFill>
                  <a:schemeClr val="bg1"/>
                </a:solidFill>
                <a:latin typeface="Courier New" pitchFamily="49" charset="0"/>
                <a:cs typeface="Courier New" pitchFamily="49" charset="0"/>
              </a:rPr>
              <a:t>((price - </a:t>
            </a:r>
            <a:r>
              <a:rPr lang="en-GB" sz="1200" dirty="0" err="1">
                <a:solidFill>
                  <a:schemeClr val="bg1"/>
                </a:solidFill>
                <a:latin typeface="Courier New" pitchFamily="49" charset="0"/>
                <a:cs typeface="Courier New" pitchFamily="49" charset="0"/>
              </a:rPr>
              <a:t>oldprice</a:t>
            </a:r>
            <a:r>
              <a:rPr lang="en-GB" sz="1200" dirty="0">
                <a:solidFill>
                  <a:schemeClr val="bg1"/>
                </a:solidFill>
                <a:latin typeface="Courier New" pitchFamily="49" charset="0"/>
                <a:cs typeface="Courier New" pitchFamily="49" charset="0"/>
              </a:rPr>
              <a:t>)/price)</a:t>
            </a:r>
          </a:p>
          <a:p>
            <a:pPr>
              <a:buNone/>
              <a:defRPr/>
            </a:pPr>
            <a:r>
              <a:rPr lang="en-GB" sz="1200" dirty="0">
                <a:solidFill>
                  <a:schemeClr val="bg1"/>
                </a:solidFill>
                <a:latin typeface="Courier New" pitchFamily="49" charset="0"/>
                <a:cs typeface="Courier New" pitchFamily="49" charset="0"/>
              </a:rPr>
              <a:t>   </a:t>
            </a:r>
          </a:p>
          <a:p>
            <a:pPr>
              <a:buNone/>
              <a:defRPr/>
            </a:pPr>
            <a:r>
              <a:rPr lang="en-GB" sz="1200" dirty="0">
                <a:solidFill>
                  <a:schemeClr val="bg1"/>
                </a:solidFill>
                <a:latin typeface="Courier New" pitchFamily="49" charset="0"/>
                <a:cs typeface="Courier New" pitchFamily="49" charset="0"/>
              </a:rPr>
              <a:t>   if </a:t>
            </a:r>
            <a:r>
              <a:rPr lang="en-GB" sz="1200" dirty="0" err="1">
                <a:solidFill>
                  <a:schemeClr val="bg1"/>
                </a:solidFill>
                <a:latin typeface="Courier New" pitchFamily="49" charset="0"/>
                <a:cs typeface="Courier New" pitchFamily="49" charset="0"/>
              </a:rPr>
              <a:t>pChange</a:t>
            </a:r>
            <a:r>
              <a:rPr lang="en-GB" sz="1200" dirty="0">
                <a:solidFill>
                  <a:schemeClr val="bg1"/>
                </a:solidFill>
                <a:latin typeface="Courier New" pitchFamily="49" charset="0"/>
                <a:cs typeface="Courier New" pitchFamily="49" charset="0"/>
              </a:rPr>
              <a:t> &gt; 0.5 then</a:t>
            </a:r>
          </a:p>
          <a:p>
            <a:pPr>
              <a:buNone/>
              <a:defRPr/>
            </a:pPr>
            <a:r>
              <a:rPr lang="en-GB" sz="1200" dirty="0">
                <a:solidFill>
                  <a:schemeClr val="bg1"/>
                </a:solidFill>
                <a:latin typeface="Courier New" pitchFamily="49" charset="0"/>
                <a:cs typeface="Courier New" pitchFamily="49" charset="0"/>
              </a:rPr>
              <a:t>	   </a:t>
            </a:r>
            <a:r>
              <a:rPr lang="en-GB" sz="1200" dirty="0" err="1">
                <a:solidFill>
                  <a:schemeClr val="bg1"/>
                </a:solidFill>
                <a:latin typeface="Courier New" pitchFamily="49" charset="0"/>
                <a:cs typeface="Courier New" pitchFamily="49" charset="0"/>
              </a:rPr>
              <a:t>alert.sendquick</a:t>
            </a:r>
            <a:r>
              <a:rPr lang="en-GB" sz="1200" dirty="0">
                <a:solidFill>
                  <a:schemeClr val="bg1"/>
                </a:solidFill>
                <a:latin typeface="Courier New" pitchFamily="49" charset="0"/>
                <a:cs typeface="Courier New" pitchFamily="49" charset="0"/>
              </a:rPr>
              <a:t>(</a:t>
            </a:r>
            <a:r>
              <a:rPr lang="en-GB" sz="1200" dirty="0" err="1">
                <a:solidFill>
                  <a:schemeClr val="bg1"/>
                </a:solidFill>
                <a:latin typeface="Courier New" pitchFamily="49" charset="0"/>
                <a:cs typeface="Courier New" pitchFamily="49" charset="0"/>
              </a:rPr>
              <a:t>alert.ERROR</a:t>
            </a:r>
            <a:r>
              <a:rPr lang="en-GB" sz="1200" dirty="0">
                <a:solidFill>
                  <a:schemeClr val="bg1"/>
                </a:solidFill>
                <a:latin typeface="Courier New" pitchFamily="49" charset="0"/>
                <a:cs typeface="Courier New" pitchFamily="49" charset="0"/>
              </a:rPr>
              <a:t>, </a:t>
            </a:r>
            <a:r>
              <a:rPr lang="en-GB" sz="1200" dirty="0" smtClean="0">
                <a:solidFill>
                  <a:schemeClr val="bg1"/>
                </a:solidFill>
                <a:latin typeface="Courier New" pitchFamily="49" charset="0"/>
                <a:cs typeface="Courier New" pitchFamily="49" charset="0"/>
              </a:rPr>
              <a:t/>
            </a:r>
            <a:br>
              <a:rPr lang="en-GB" sz="1200" dirty="0" smtClean="0">
                <a:solidFill>
                  <a:schemeClr val="bg1"/>
                </a:solidFill>
                <a:latin typeface="Courier New" pitchFamily="49" charset="0"/>
                <a:cs typeface="Courier New" pitchFamily="49" charset="0"/>
              </a:rPr>
            </a:br>
            <a:r>
              <a:rPr lang="en-GB" sz="1200" dirty="0" smtClean="0">
                <a:solidFill>
                  <a:schemeClr val="bg1"/>
                </a:solidFill>
                <a:latin typeface="Courier New" pitchFamily="49" charset="0"/>
                <a:cs typeface="Courier New" pitchFamily="49" charset="0"/>
              </a:rPr>
              <a:t>		</a:t>
            </a:r>
            <a:r>
              <a:rPr lang="en-GB" sz="1200" dirty="0" err="1" smtClean="0">
                <a:solidFill>
                  <a:schemeClr val="bg1"/>
                </a:solidFill>
                <a:latin typeface="Courier New" pitchFamily="49" charset="0"/>
                <a:cs typeface="Courier New" pitchFamily="49" charset="0"/>
              </a:rPr>
              <a:t>record:subject</a:t>
            </a:r>
            <a:r>
              <a:rPr lang="en-GB" sz="1200" dirty="0" smtClean="0">
                <a:solidFill>
                  <a:schemeClr val="bg1"/>
                </a:solidFill>
                <a:latin typeface="Courier New" pitchFamily="49" charset="0"/>
                <a:cs typeface="Courier New" pitchFamily="49" charset="0"/>
              </a:rPr>
              <a:t>.” exceeded specified </a:t>
            </a:r>
            <a:r>
              <a:rPr lang="en-GB" sz="1200" dirty="0">
                <a:solidFill>
                  <a:schemeClr val="bg1"/>
                </a:solidFill>
                <a:latin typeface="Courier New" pitchFamily="49" charset="0"/>
                <a:cs typeface="Courier New" pitchFamily="49" charset="0"/>
              </a:rPr>
              <a:t>tolerance level. \n")</a:t>
            </a:r>
          </a:p>
          <a:p>
            <a:pPr>
              <a:buNone/>
              <a:defRPr/>
            </a:pPr>
            <a:r>
              <a:rPr lang="en-GB" sz="1200" dirty="0" smtClean="0">
                <a:solidFill>
                  <a:schemeClr val="bg1"/>
                </a:solidFill>
                <a:latin typeface="Courier New" pitchFamily="49" charset="0"/>
                <a:cs typeface="Courier New" pitchFamily="49" charset="0"/>
              </a:rPr>
              <a:t>   else</a:t>
            </a:r>
            <a:r>
              <a:rPr lang="en-GB" sz="1200" dirty="0">
                <a:solidFill>
                  <a:schemeClr val="bg1"/>
                </a:solidFill>
                <a:latin typeface="Courier New" pitchFamily="49" charset="0"/>
                <a:cs typeface="Courier New" pitchFamily="49" charset="0"/>
              </a:rPr>
              <a:t>	</a:t>
            </a:r>
          </a:p>
          <a:p>
            <a:pPr>
              <a:buNone/>
              <a:defRPr/>
            </a:pPr>
            <a:r>
              <a:rPr lang="en-GB" sz="1200" dirty="0">
                <a:solidFill>
                  <a:schemeClr val="bg1"/>
                </a:solidFill>
                <a:latin typeface="Courier New" pitchFamily="49" charset="0"/>
                <a:cs typeface="Courier New" pitchFamily="49" charset="0"/>
              </a:rPr>
              <a:t>      </a:t>
            </a:r>
            <a:r>
              <a:rPr lang="en-GB" sz="1200" dirty="0" err="1">
                <a:solidFill>
                  <a:schemeClr val="bg1"/>
                </a:solidFill>
                <a:latin typeface="Courier New" pitchFamily="49" charset="0"/>
                <a:cs typeface="Courier New" pitchFamily="49" charset="0"/>
              </a:rPr>
              <a:t>record:send</a:t>
            </a:r>
            <a:r>
              <a:rPr lang="en-GB" sz="1200" dirty="0">
                <a:solidFill>
                  <a:schemeClr val="bg1"/>
                </a:solidFill>
                <a:latin typeface="Courier New" pitchFamily="49" charset="0"/>
                <a:cs typeface="Courier New" pitchFamily="49" charset="0"/>
              </a:rPr>
              <a:t>()</a:t>
            </a:r>
          </a:p>
          <a:p>
            <a:pPr>
              <a:buNone/>
              <a:defRPr/>
            </a:pPr>
            <a:r>
              <a:rPr lang="en-GB" sz="1200" dirty="0">
                <a:solidFill>
                  <a:schemeClr val="bg1"/>
                </a:solidFill>
                <a:latin typeface="Courier New" pitchFamily="49" charset="0"/>
                <a:cs typeface="Courier New" pitchFamily="49" charset="0"/>
              </a:rPr>
              <a:t>      </a:t>
            </a:r>
            <a:r>
              <a:rPr lang="en-GB" sz="1200" dirty="0" err="1">
                <a:solidFill>
                  <a:schemeClr val="bg1"/>
                </a:solidFill>
                <a:latin typeface="Courier New" pitchFamily="49" charset="0"/>
                <a:cs typeface="Courier New" pitchFamily="49" charset="0"/>
              </a:rPr>
              <a:t>storeOldPrice</a:t>
            </a:r>
            <a:r>
              <a:rPr lang="en-GB" sz="1200" dirty="0">
                <a:solidFill>
                  <a:schemeClr val="bg1"/>
                </a:solidFill>
                <a:latin typeface="Courier New" pitchFamily="49" charset="0"/>
                <a:cs typeface="Courier New" pitchFamily="49" charset="0"/>
              </a:rPr>
              <a:t>(record, price)</a:t>
            </a:r>
          </a:p>
          <a:p>
            <a:pPr>
              <a:buNone/>
              <a:defRPr/>
            </a:pPr>
            <a:r>
              <a:rPr lang="en-GB" sz="1200" dirty="0" smtClean="0">
                <a:solidFill>
                  <a:schemeClr val="bg1"/>
                </a:solidFill>
                <a:latin typeface="Courier New" pitchFamily="49" charset="0"/>
                <a:cs typeface="Courier New" pitchFamily="49" charset="0"/>
              </a:rPr>
              <a:t>   end</a:t>
            </a:r>
            <a:endParaRPr lang="en-GB" sz="1200" dirty="0">
              <a:solidFill>
                <a:schemeClr val="bg1"/>
              </a:solidFill>
              <a:latin typeface="Courier New" pitchFamily="49" charset="0"/>
              <a:cs typeface="Courier New" pitchFamily="49" charset="0"/>
            </a:endParaRPr>
          </a:p>
          <a:p>
            <a:pPr>
              <a:buNone/>
              <a:defRPr/>
            </a:pPr>
            <a:r>
              <a:rPr lang="en-GB" sz="1200" dirty="0">
                <a:solidFill>
                  <a:schemeClr val="bg1"/>
                </a:solidFill>
                <a:latin typeface="Courier New" pitchFamily="49" charset="0"/>
                <a:cs typeface="Courier New" pitchFamily="49" charset="0"/>
              </a:rPr>
              <a:t>end</a:t>
            </a:r>
          </a:p>
          <a:p>
            <a:pPr fontAlgn="auto">
              <a:spcAft>
                <a:spcPts val="0"/>
              </a:spcAft>
            </a:pPr>
            <a:endParaRPr lang="en-GB" b="1" dirty="0">
              <a:solidFill>
                <a:schemeClr val="bg1"/>
              </a:solidFill>
            </a:endParaRPr>
          </a:p>
        </p:txBody>
      </p:sp>
    </p:spTree>
    <p:extLst>
      <p:ext uri="{BB962C8B-B14F-4D97-AF65-F5344CB8AC3E}">
        <p14:creationId xmlns:p14="http://schemas.microsoft.com/office/powerpoint/2010/main" val="47937345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p>
            <a:r>
              <a:rPr lang="en-GB" dirty="0" smtClean="0"/>
              <a:t>Create a LUA Pipeline Module</a:t>
            </a:r>
            <a:endParaRPr lang="en-GB" dirty="0"/>
          </a:p>
        </p:txBody>
      </p:sp>
      <p:pic>
        <p:nvPicPr>
          <p:cNvPr id="5"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7435" y="483384"/>
            <a:ext cx="925536" cy="688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Diagram 5"/>
          <p:cNvGraphicFramePr/>
          <p:nvPr>
            <p:extLst>
              <p:ext uri="{D42A27DB-BD31-4B8C-83A1-F6EECF244321}">
                <p14:modId xmlns:p14="http://schemas.microsoft.com/office/powerpoint/2010/main" val="1106767311"/>
              </p:ext>
            </p:extLst>
          </p:nvPr>
        </p:nvGraphicFramePr>
        <p:xfrm>
          <a:off x="1563290" y="2167003"/>
          <a:ext cx="6247210" cy="31669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a:xfrm>
            <a:off x="1127342" y="1515649"/>
            <a:ext cx="6195029" cy="369332"/>
          </a:xfrm>
          <a:prstGeom prst="rect">
            <a:avLst/>
          </a:prstGeom>
          <a:noFill/>
        </p:spPr>
        <p:txBody>
          <a:bodyPr wrap="none" rtlCol="0">
            <a:spAutoFit/>
          </a:bodyPr>
          <a:lstStyle/>
          <a:p>
            <a:r>
              <a:rPr lang="en-GB" dirty="0" smtClean="0"/>
              <a:t>Follow the “Writing a Transformer Pipeline Module” tutorial</a:t>
            </a:r>
            <a:r>
              <a:rPr lang="en-GB" dirty="0"/>
              <a:t>.</a:t>
            </a:r>
          </a:p>
        </p:txBody>
      </p:sp>
    </p:spTree>
    <p:extLst>
      <p:ext uri="{BB962C8B-B14F-4D97-AF65-F5344CB8AC3E}">
        <p14:creationId xmlns:p14="http://schemas.microsoft.com/office/powerpoint/2010/main" val="248724289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Alerting</a:t>
            </a:r>
            <a:endParaRPr lang="en-GB" dirty="0"/>
          </a:p>
        </p:txBody>
      </p:sp>
      <p:sp>
        <p:nvSpPr>
          <p:cNvPr id="5" name="Text Placeholder 4"/>
          <p:cNvSpPr>
            <a:spLocks noGrp="1"/>
          </p:cNvSpPr>
          <p:nvPr>
            <p:ph type="body" idx="1"/>
          </p:nvPr>
        </p:nvSpPr>
        <p:spPr/>
        <p:txBody>
          <a:bodyPr/>
          <a:lstStyle/>
          <a:p>
            <a:endParaRPr lang="en-GB"/>
          </a:p>
        </p:txBody>
      </p:sp>
    </p:spTree>
    <p:extLst>
      <p:ext uri="{BB962C8B-B14F-4D97-AF65-F5344CB8AC3E}">
        <p14:creationId xmlns:p14="http://schemas.microsoft.com/office/powerpoint/2010/main" val="38321854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Alert Notifications</a:t>
            </a:r>
            <a:endParaRPr lang="en-GB" dirty="0"/>
          </a:p>
        </p:txBody>
      </p:sp>
      <p:sp>
        <p:nvSpPr>
          <p:cNvPr id="5" name="Content Placeholder 4"/>
          <p:cNvSpPr>
            <a:spLocks noGrp="1"/>
          </p:cNvSpPr>
          <p:nvPr>
            <p:ph idx="1"/>
          </p:nvPr>
        </p:nvSpPr>
        <p:spPr/>
        <p:txBody>
          <a:bodyPr/>
          <a:lstStyle/>
          <a:p>
            <a:r>
              <a:rPr lang="en-GB" dirty="0" smtClean="0"/>
              <a:t>Alert notifications may be raised by</a:t>
            </a:r>
          </a:p>
          <a:p>
            <a:pPr lvl="1"/>
            <a:r>
              <a:rPr lang="en-GB" dirty="0" smtClean="0"/>
              <a:t>An Alert Integration Adapter</a:t>
            </a:r>
          </a:p>
          <a:p>
            <a:pPr lvl="1"/>
            <a:r>
              <a:rPr lang="en-GB" dirty="0" smtClean="0"/>
              <a:t>A Transformer module</a:t>
            </a:r>
          </a:p>
          <a:p>
            <a:endParaRPr lang="en-GB" dirty="0"/>
          </a:p>
        </p:txBody>
      </p:sp>
    </p:spTree>
    <p:extLst>
      <p:ext uri="{BB962C8B-B14F-4D97-AF65-F5344CB8AC3E}">
        <p14:creationId xmlns:p14="http://schemas.microsoft.com/office/powerpoint/2010/main" val="36906223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a:t>
            </a:r>
            <a:endParaRPr lang="en-GB" dirty="0"/>
          </a:p>
        </p:txBody>
      </p:sp>
      <p:sp>
        <p:nvSpPr>
          <p:cNvPr id="4" name="AutoShape 2" descr="&lt;br&gt;&#10;Alerts Architecture&lt;br&gt;&#1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ounded Rectangle 5"/>
          <p:cNvSpPr/>
          <p:nvPr/>
        </p:nvSpPr>
        <p:spPr>
          <a:xfrm>
            <a:off x="1547664" y="2209998"/>
            <a:ext cx="4140460"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Liberator</a:t>
            </a:r>
            <a:endParaRPr lang="en-GB" sz="1600" b="1" dirty="0">
              <a:solidFill>
                <a:schemeClr val="dk1"/>
              </a:solidFill>
            </a:endParaRPr>
          </a:p>
        </p:txBody>
      </p:sp>
      <p:sp>
        <p:nvSpPr>
          <p:cNvPr id="7" name="Rounded Rectangle 6"/>
          <p:cNvSpPr/>
          <p:nvPr/>
        </p:nvSpPr>
        <p:spPr>
          <a:xfrm>
            <a:off x="1547664" y="3356991"/>
            <a:ext cx="6240723" cy="2628293"/>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Transformer</a:t>
            </a:r>
            <a:endParaRPr lang="en-GB" sz="1600" b="1" dirty="0">
              <a:solidFill>
                <a:schemeClr val="dk1"/>
              </a:solidFill>
            </a:endParaRPr>
          </a:p>
        </p:txBody>
      </p:sp>
      <p:sp>
        <p:nvSpPr>
          <p:cNvPr id="9" name="Rounded Rectangle 8"/>
          <p:cNvSpPr/>
          <p:nvPr/>
        </p:nvSpPr>
        <p:spPr>
          <a:xfrm>
            <a:off x="1852463" y="4021506"/>
            <a:ext cx="5783524" cy="1711750"/>
          </a:xfrm>
          <a:prstGeom prst="roundRect">
            <a:avLst>
              <a:gd name="adj" fmla="val 0"/>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dirty="0" smtClean="0">
                <a:solidFill>
                  <a:schemeClr val="dk1"/>
                </a:solidFill>
              </a:rPr>
              <a:t>Alerts Pipeline Module</a:t>
            </a:r>
            <a:endParaRPr lang="en-GB" sz="1600" dirty="0">
              <a:solidFill>
                <a:schemeClr val="dk1"/>
              </a:solidFill>
            </a:endParaRPr>
          </a:p>
        </p:txBody>
      </p:sp>
      <p:sp>
        <p:nvSpPr>
          <p:cNvPr id="10" name="Rounded Rectangle 9"/>
          <p:cNvSpPr/>
          <p:nvPr/>
        </p:nvSpPr>
        <p:spPr>
          <a:xfrm>
            <a:off x="3932017"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Monitor</a:t>
            </a:r>
            <a:endParaRPr lang="en-GB" sz="1600" dirty="0">
              <a:solidFill>
                <a:schemeClr val="dk1"/>
              </a:solidFill>
            </a:endParaRPr>
          </a:p>
        </p:txBody>
      </p:sp>
      <p:sp>
        <p:nvSpPr>
          <p:cNvPr id="11" name="Rounded Rectangle 10"/>
          <p:cNvSpPr/>
          <p:nvPr/>
        </p:nvSpPr>
        <p:spPr>
          <a:xfrm>
            <a:off x="5840523"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Alerts </a:t>
            </a:r>
            <a:r>
              <a:rPr lang="en-GB" sz="1600" dirty="0" err="1" smtClean="0">
                <a:solidFill>
                  <a:schemeClr val="dk1"/>
                </a:solidFill>
              </a:rPr>
              <a:t>Notifier</a:t>
            </a:r>
            <a:endParaRPr lang="en-GB" sz="1600" dirty="0">
              <a:solidFill>
                <a:schemeClr val="dk1"/>
              </a:solidFill>
            </a:endParaRPr>
          </a:p>
        </p:txBody>
      </p:sp>
      <p:sp>
        <p:nvSpPr>
          <p:cNvPr id="12" name="Rounded Rectangle 11"/>
          <p:cNvSpPr/>
          <p:nvPr/>
        </p:nvSpPr>
        <p:spPr>
          <a:xfrm>
            <a:off x="6156528" y="22099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b="1" dirty="0" smtClean="0">
                <a:solidFill>
                  <a:schemeClr val="dk1"/>
                </a:solidFill>
              </a:rPr>
              <a:t>Pricing Adapter</a:t>
            </a:r>
            <a:endParaRPr lang="en-GB" sz="1600" b="1" dirty="0">
              <a:solidFill>
                <a:schemeClr val="dk1"/>
              </a:solidFill>
            </a:endParaRPr>
          </a:p>
        </p:txBody>
      </p:sp>
      <p:sp>
        <p:nvSpPr>
          <p:cNvPr id="8" name="Rounded Rectangle 7"/>
          <p:cNvSpPr/>
          <p:nvPr/>
        </p:nvSpPr>
        <p:spPr>
          <a:xfrm>
            <a:off x="2051720"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Manager</a:t>
            </a:r>
            <a:endParaRPr lang="en-GB" sz="1600" dirty="0">
              <a:solidFill>
                <a:schemeClr val="dk1"/>
              </a:solidFill>
            </a:endParaRPr>
          </a:p>
        </p:txBody>
      </p:sp>
      <p:cxnSp>
        <p:nvCxnSpPr>
          <p:cNvPr id="5" name="Straight Connector 4"/>
          <p:cNvCxnSpPr>
            <a:stCxn id="8" idx="3"/>
            <a:endCxn id="10" idx="1"/>
          </p:cNvCxnSpPr>
          <p:nvPr/>
        </p:nvCxnSpPr>
        <p:spPr>
          <a:xfrm>
            <a:off x="3694783" y="5231767"/>
            <a:ext cx="237234"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3" name="Straight Connector 12"/>
          <p:cNvCxnSpPr/>
          <p:nvPr/>
        </p:nvCxnSpPr>
        <p:spPr>
          <a:xfrm>
            <a:off x="5603289" y="5231767"/>
            <a:ext cx="237234" cy="0"/>
          </a:xfrm>
          <a:prstGeom prst="line">
            <a:avLst/>
          </a:prstGeom>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51415999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a:t>
            </a:r>
            <a:endParaRPr lang="en-GB" dirty="0"/>
          </a:p>
        </p:txBody>
      </p:sp>
      <p:sp>
        <p:nvSpPr>
          <p:cNvPr id="4" name="AutoShape 2" descr="&lt;br&gt;&#10;Alerts Architecture&lt;br&gt;&#1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Rounded Rectangle 6"/>
          <p:cNvSpPr/>
          <p:nvPr/>
        </p:nvSpPr>
        <p:spPr>
          <a:xfrm>
            <a:off x="1547664" y="3356991"/>
            <a:ext cx="6240723" cy="2628293"/>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Transformer</a:t>
            </a:r>
            <a:endParaRPr lang="en-GB" sz="1600" b="1" dirty="0">
              <a:solidFill>
                <a:schemeClr val="dk1"/>
              </a:solidFill>
            </a:endParaRPr>
          </a:p>
        </p:txBody>
      </p:sp>
      <p:sp>
        <p:nvSpPr>
          <p:cNvPr id="9" name="Rounded Rectangle 8"/>
          <p:cNvSpPr/>
          <p:nvPr/>
        </p:nvSpPr>
        <p:spPr>
          <a:xfrm>
            <a:off x="1852463" y="4021506"/>
            <a:ext cx="5783524" cy="1711750"/>
          </a:xfrm>
          <a:prstGeom prst="roundRect">
            <a:avLst>
              <a:gd name="adj" fmla="val 0"/>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dirty="0" smtClean="0">
                <a:solidFill>
                  <a:schemeClr val="dk1"/>
                </a:solidFill>
              </a:rPr>
              <a:t>Alerts Pipeline Module</a:t>
            </a:r>
            <a:endParaRPr lang="en-GB" sz="1600" dirty="0">
              <a:solidFill>
                <a:schemeClr val="dk1"/>
              </a:solidFill>
            </a:endParaRPr>
          </a:p>
        </p:txBody>
      </p:sp>
      <p:sp>
        <p:nvSpPr>
          <p:cNvPr id="10" name="Rounded Rectangle 9"/>
          <p:cNvSpPr/>
          <p:nvPr/>
        </p:nvSpPr>
        <p:spPr>
          <a:xfrm>
            <a:off x="3932017"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Monitor</a:t>
            </a:r>
            <a:endParaRPr lang="en-GB" sz="1600" dirty="0">
              <a:solidFill>
                <a:schemeClr val="dk1"/>
              </a:solidFill>
            </a:endParaRPr>
          </a:p>
        </p:txBody>
      </p:sp>
      <p:sp>
        <p:nvSpPr>
          <p:cNvPr id="11" name="Rounded Rectangle 10"/>
          <p:cNvSpPr/>
          <p:nvPr/>
        </p:nvSpPr>
        <p:spPr>
          <a:xfrm>
            <a:off x="5840523"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Alerts </a:t>
            </a:r>
            <a:r>
              <a:rPr lang="en-GB" sz="1600" dirty="0" err="1" smtClean="0">
                <a:solidFill>
                  <a:schemeClr val="dk1"/>
                </a:solidFill>
              </a:rPr>
              <a:t>Notifier</a:t>
            </a:r>
            <a:endParaRPr lang="en-GB" sz="1600" dirty="0">
              <a:solidFill>
                <a:schemeClr val="dk1"/>
              </a:solidFill>
            </a:endParaRPr>
          </a:p>
        </p:txBody>
      </p:sp>
      <p:sp>
        <p:nvSpPr>
          <p:cNvPr id="12" name="Rounded Rectangle 11"/>
          <p:cNvSpPr/>
          <p:nvPr/>
        </p:nvSpPr>
        <p:spPr>
          <a:xfrm>
            <a:off x="6156528" y="22099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b="1" dirty="0" smtClean="0">
                <a:solidFill>
                  <a:schemeClr val="dk1"/>
                </a:solidFill>
              </a:rPr>
              <a:t>Pricing Adapter</a:t>
            </a:r>
            <a:endParaRPr lang="en-GB" sz="1600" b="1" dirty="0">
              <a:solidFill>
                <a:schemeClr val="dk1"/>
              </a:solidFill>
            </a:endParaRPr>
          </a:p>
        </p:txBody>
      </p:sp>
      <p:sp>
        <p:nvSpPr>
          <p:cNvPr id="8" name="Rounded Rectangle 7"/>
          <p:cNvSpPr/>
          <p:nvPr/>
        </p:nvSpPr>
        <p:spPr>
          <a:xfrm>
            <a:off x="2051720"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Manager</a:t>
            </a:r>
            <a:endParaRPr lang="en-GB" sz="1600" dirty="0">
              <a:solidFill>
                <a:schemeClr val="dk1"/>
              </a:solidFill>
            </a:endParaRPr>
          </a:p>
        </p:txBody>
      </p:sp>
      <p:cxnSp>
        <p:nvCxnSpPr>
          <p:cNvPr id="5" name="Straight Arrow Connector 4"/>
          <p:cNvCxnSpPr/>
          <p:nvPr/>
        </p:nvCxnSpPr>
        <p:spPr>
          <a:xfrm>
            <a:off x="2873251" y="1772816"/>
            <a:ext cx="0" cy="310456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Rounded Rectangle 5"/>
          <p:cNvSpPr/>
          <p:nvPr/>
        </p:nvSpPr>
        <p:spPr>
          <a:xfrm>
            <a:off x="1547664" y="2209998"/>
            <a:ext cx="4140460"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Liberator</a:t>
            </a:r>
            <a:endParaRPr lang="en-GB" sz="1600" b="1" dirty="0">
              <a:solidFill>
                <a:schemeClr val="dk1"/>
              </a:solidFill>
            </a:endParaRPr>
          </a:p>
        </p:txBody>
      </p:sp>
      <p:sp>
        <p:nvSpPr>
          <p:cNvPr id="14" name="Rectangle 13"/>
          <p:cNvSpPr/>
          <p:nvPr/>
        </p:nvSpPr>
        <p:spPr>
          <a:xfrm>
            <a:off x="3052508" y="1379365"/>
            <a:ext cx="4445886" cy="64807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Create Alert Trigger </a:t>
            </a:r>
            <a:r>
              <a:rPr lang="en-GB" sz="1400" dirty="0" err="1" smtClean="0"/>
              <a:t>GBPUSDAlert</a:t>
            </a:r>
            <a:r>
              <a:rPr lang="en-GB" sz="1400" dirty="0" smtClean="0"/>
              <a:t> for user1:</a:t>
            </a:r>
          </a:p>
          <a:p>
            <a:pPr algn="ctr"/>
            <a:r>
              <a:rPr lang="en-GB" sz="1400" dirty="0" smtClean="0"/>
              <a:t>GBPUSD: Ask &lt;= 1.1967</a:t>
            </a:r>
            <a:endParaRPr lang="en-GB" sz="1400" dirty="0"/>
          </a:p>
        </p:txBody>
      </p:sp>
      <p:sp>
        <p:nvSpPr>
          <p:cNvPr id="15" name="Flowchart: Magnetic Disk 14"/>
          <p:cNvSpPr/>
          <p:nvPr/>
        </p:nvSpPr>
        <p:spPr>
          <a:xfrm>
            <a:off x="4397173" y="3499963"/>
            <a:ext cx="2355813" cy="1332148"/>
          </a:xfrm>
          <a:prstGeom prst="flowChartMagneticDisk">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Alert Triggers Container</a:t>
            </a:r>
          </a:p>
          <a:p>
            <a:r>
              <a:rPr lang="en-GB" sz="1400" dirty="0" smtClean="0"/>
              <a:t/>
            </a:r>
            <a:br>
              <a:rPr lang="en-GB" sz="1400" dirty="0" smtClean="0"/>
            </a:br>
            <a:r>
              <a:rPr lang="en-GB" sz="1400" dirty="0" smtClean="0"/>
              <a:t>Alert Trigger</a:t>
            </a:r>
            <a:br>
              <a:rPr lang="en-GB" sz="1400" dirty="0" smtClean="0"/>
            </a:br>
            <a:r>
              <a:rPr lang="en-GB" sz="1400" dirty="0" err="1" smtClean="0"/>
              <a:t>GBPUSDAlert</a:t>
            </a:r>
            <a:r>
              <a:rPr lang="en-GB" sz="1400" dirty="0" smtClean="0"/>
              <a:t/>
            </a:r>
            <a:br>
              <a:rPr lang="en-GB" sz="1400" dirty="0" smtClean="0"/>
            </a:br>
            <a:r>
              <a:rPr lang="en-GB" sz="1400" dirty="0"/>
              <a:t>GBPUSD: Ask </a:t>
            </a:r>
            <a:r>
              <a:rPr lang="en-GB" sz="1400" dirty="0" smtClean="0"/>
              <a:t>&gt;= </a:t>
            </a:r>
            <a:r>
              <a:rPr lang="en-GB" sz="1400" dirty="0"/>
              <a:t>1.1967</a:t>
            </a:r>
          </a:p>
          <a:p>
            <a:pPr algn="ctr"/>
            <a:endParaRPr lang="en-GB" dirty="0"/>
          </a:p>
        </p:txBody>
      </p:sp>
      <p:cxnSp>
        <p:nvCxnSpPr>
          <p:cNvPr id="17" name="Straight Arrow Connector 16"/>
          <p:cNvCxnSpPr/>
          <p:nvPr/>
        </p:nvCxnSpPr>
        <p:spPr>
          <a:xfrm flipV="1">
            <a:off x="3239852" y="4329100"/>
            <a:ext cx="1157321" cy="58119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flipV="1">
            <a:off x="3052508" y="2852936"/>
            <a:ext cx="3283688" cy="205736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0" name="Rectangle 19"/>
          <p:cNvSpPr/>
          <p:nvPr/>
        </p:nvSpPr>
        <p:spPr>
          <a:xfrm>
            <a:off x="6341334" y="3042763"/>
            <a:ext cx="1508013" cy="4572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Subscribe to GBPUSD</a:t>
            </a:r>
            <a:endParaRPr lang="en-GB" sz="1400" dirty="0"/>
          </a:p>
        </p:txBody>
      </p:sp>
      <p:cxnSp>
        <p:nvCxnSpPr>
          <p:cNvPr id="21" name="Straight Connector 20"/>
          <p:cNvCxnSpPr/>
          <p:nvPr/>
        </p:nvCxnSpPr>
        <p:spPr>
          <a:xfrm>
            <a:off x="3694783" y="5231767"/>
            <a:ext cx="237234"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22" name="Straight Connector 21"/>
          <p:cNvCxnSpPr/>
          <p:nvPr/>
        </p:nvCxnSpPr>
        <p:spPr>
          <a:xfrm>
            <a:off x="5603289" y="5231767"/>
            <a:ext cx="237234" cy="0"/>
          </a:xfrm>
          <a:prstGeom prst="line">
            <a:avLst/>
          </a:prstGeom>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62517789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7"/>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p:nvPr/>
        </p:nvCxnSpPr>
        <p:spPr>
          <a:xfrm>
            <a:off x="7128284" y="800708"/>
            <a:ext cx="0" cy="140929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 name="Title 1"/>
          <p:cNvSpPr>
            <a:spLocks noGrp="1"/>
          </p:cNvSpPr>
          <p:nvPr>
            <p:ph type="title"/>
          </p:nvPr>
        </p:nvSpPr>
        <p:spPr/>
        <p:txBody>
          <a:bodyPr/>
          <a:lstStyle/>
          <a:p>
            <a:r>
              <a:rPr lang="en-GB" dirty="0" smtClean="0"/>
              <a:t>Architecture</a:t>
            </a:r>
            <a:endParaRPr lang="en-GB" dirty="0"/>
          </a:p>
        </p:txBody>
      </p:sp>
      <p:sp>
        <p:nvSpPr>
          <p:cNvPr id="4" name="AutoShape 2" descr="&lt;br&gt;&#10;Alerts Architecture&lt;br&gt;&#1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ounded Rectangle 5"/>
          <p:cNvSpPr/>
          <p:nvPr/>
        </p:nvSpPr>
        <p:spPr>
          <a:xfrm>
            <a:off x="1547664" y="2209998"/>
            <a:ext cx="4140460"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Liberator</a:t>
            </a:r>
            <a:endParaRPr lang="en-GB" sz="1600" b="1" dirty="0">
              <a:solidFill>
                <a:schemeClr val="dk1"/>
              </a:solidFill>
            </a:endParaRPr>
          </a:p>
        </p:txBody>
      </p:sp>
      <p:sp>
        <p:nvSpPr>
          <p:cNvPr id="7" name="Rounded Rectangle 6"/>
          <p:cNvSpPr/>
          <p:nvPr/>
        </p:nvSpPr>
        <p:spPr>
          <a:xfrm>
            <a:off x="1547664" y="3356991"/>
            <a:ext cx="6240723" cy="2628293"/>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Transformer</a:t>
            </a:r>
            <a:endParaRPr lang="en-GB" sz="1600" b="1" dirty="0">
              <a:solidFill>
                <a:schemeClr val="dk1"/>
              </a:solidFill>
            </a:endParaRPr>
          </a:p>
        </p:txBody>
      </p:sp>
      <p:sp>
        <p:nvSpPr>
          <p:cNvPr id="9" name="Rounded Rectangle 8"/>
          <p:cNvSpPr/>
          <p:nvPr/>
        </p:nvSpPr>
        <p:spPr>
          <a:xfrm>
            <a:off x="1852463" y="4021506"/>
            <a:ext cx="5783524" cy="1711750"/>
          </a:xfrm>
          <a:prstGeom prst="roundRect">
            <a:avLst>
              <a:gd name="adj" fmla="val 0"/>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dirty="0" smtClean="0">
                <a:solidFill>
                  <a:schemeClr val="dk1"/>
                </a:solidFill>
              </a:rPr>
              <a:t>Alerts Pipeline Module</a:t>
            </a:r>
            <a:endParaRPr lang="en-GB" sz="1600" dirty="0">
              <a:solidFill>
                <a:schemeClr val="dk1"/>
              </a:solidFill>
            </a:endParaRPr>
          </a:p>
        </p:txBody>
      </p:sp>
      <p:sp>
        <p:nvSpPr>
          <p:cNvPr id="10" name="Rounded Rectangle 9"/>
          <p:cNvSpPr/>
          <p:nvPr/>
        </p:nvSpPr>
        <p:spPr>
          <a:xfrm>
            <a:off x="3932017"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Monitor</a:t>
            </a:r>
            <a:endParaRPr lang="en-GB" sz="1600" dirty="0">
              <a:solidFill>
                <a:schemeClr val="dk1"/>
              </a:solidFill>
            </a:endParaRPr>
          </a:p>
        </p:txBody>
      </p:sp>
      <p:sp>
        <p:nvSpPr>
          <p:cNvPr id="11" name="Rounded Rectangle 10"/>
          <p:cNvSpPr/>
          <p:nvPr/>
        </p:nvSpPr>
        <p:spPr>
          <a:xfrm>
            <a:off x="5840523"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Alerts </a:t>
            </a:r>
            <a:r>
              <a:rPr lang="en-GB" sz="1600" dirty="0" err="1" smtClean="0">
                <a:solidFill>
                  <a:schemeClr val="dk1"/>
                </a:solidFill>
              </a:rPr>
              <a:t>Notifier</a:t>
            </a:r>
            <a:endParaRPr lang="en-GB" sz="1600" dirty="0">
              <a:solidFill>
                <a:schemeClr val="dk1"/>
              </a:solidFill>
            </a:endParaRPr>
          </a:p>
        </p:txBody>
      </p:sp>
      <p:sp>
        <p:nvSpPr>
          <p:cNvPr id="12" name="Rounded Rectangle 11"/>
          <p:cNvSpPr/>
          <p:nvPr/>
        </p:nvSpPr>
        <p:spPr>
          <a:xfrm>
            <a:off x="6156528" y="22099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b="1" dirty="0" smtClean="0">
                <a:solidFill>
                  <a:schemeClr val="dk1"/>
                </a:solidFill>
              </a:rPr>
              <a:t>Pricing Adapter</a:t>
            </a:r>
            <a:endParaRPr lang="en-GB" sz="1600" b="1" dirty="0">
              <a:solidFill>
                <a:schemeClr val="dk1"/>
              </a:solidFill>
            </a:endParaRPr>
          </a:p>
        </p:txBody>
      </p:sp>
      <p:sp>
        <p:nvSpPr>
          <p:cNvPr id="8" name="Rounded Rectangle 7"/>
          <p:cNvSpPr/>
          <p:nvPr/>
        </p:nvSpPr>
        <p:spPr>
          <a:xfrm>
            <a:off x="2051720"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Manager</a:t>
            </a:r>
            <a:endParaRPr lang="en-GB" sz="1600" dirty="0">
              <a:solidFill>
                <a:schemeClr val="dk1"/>
              </a:solidFill>
            </a:endParaRPr>
          </a:p>
        </p:txBody>
      </p:sp>
      <p:cxnSp>
        <p:nvCxnSpPr>
          <p:cNvPr id="5" name="Straight Connector 4"/>
          <p:cNvCxnSpPr>
            <a:stCxn id="8" idx="3"/>
            <a:endCxn id="10" idx="1"/>
          </p:cNvCxnSpPr>
          <p:nvPr/>
        </p:nvCxnSpPr>
        <p:spPr>
          <a:xfrm>
            <a:off x="3694783" y="5231767"/>
            <a:ext cx="237234"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3" name="Straight Connector 12"/>
          <p:cNvCxnSpPr/>
          <p:nvPr/>
        </p:nvCxnSpPr>
        <p:spPr>
          <a:xfrm>
            <a:off x="5603289" y="5231767"/>
            <a:ext cx="237234" cy="0"/>
          </a:xfrm>
          <a:prstGeom prst="line">
            <a:avLst/>
          </a:prstGeom>
        </p:spPr>
        <p:style>
          <a:lnRef idx="2">
            <a:schemeClr val="accent6"/>
          </a:lnRef>
          <a:fillRef idx="0">
            <a:schemeClr val="accent6"/>
          </a:fillRef>
          <a:effectRef idx="1">
            <a:schemeClr val="accent6"/>
          </a:effectRef>
          <a:fontRef idx="minor">
            <a:schemeClr val="tx1"/>
          </a:fontRef>
        </p:style>
      </p:cxnSp>
      <p:sp>
        <p:nvSpPr>
          <p:cNvPr id="3" name="Rectangle 2"/>
          <p:cNvSpPr/>
          <p:nvPr/>
        </p:nvSpPr>
        <p:spPr>
          <a:xfrm>
            <a:off x="6662054" y="1232756"/>
            <a:ext cx="1656184" cy="57606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Price Update from external system</a:t>
            </a:r>
            <a:endParaRPr lang="en-GB" sz="1400" dirty="0"/>
          </a:p>
        </p:txBody>
      </p:sp>
      <p:cxnSp>
        <p:nvCxnSpPr>
          <p:cNvPr id="17" name="Straight Arrow Connector 16"/>
          <p:cNvCxnSpPr/>
          <p:nvPr/>
        </p:nvCxnSpPr>
        <p:spPr>
          <a:xfrm flipH="1">
            <a:off x="5076056" y="2852936"/>
            <a:ext cx="1585998" cy="205736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Rectangle 15"/>
          <p:cNvSpPr/>
          <p:nvPr/>
        </p:nvSpPr>
        <p:spPr>
          <a:xfrm>
            <a:off x="5353101" y="3305553"/>
            <a:ext cx="1656184" cy="57606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GBPUSD update</a:t>
            </a:r>
            <a:br>
              <a:rPr lang="en-GB" sz="1400" dirty="0" smtClean="0"/>
            </a:br>
            <a:r>
              <a:rPr lang="en-GB" sz="1400" dirty="0" smtClean="0"/>
              <a:t>Ask= 1.1987</a:t>
            </a:r>
            <a:endParaRPr lang="en-GB" sz="1400" dirty="0"/>
          </a:p>
        </p:txBody>
      </p:sp>
      <p:grpSp>
        <p:nvGrpSpPr>
          <p:cNvPr id="23" name="Group 22"/>
          <p:cNvGrpSpPr/>
          <p:nvPr/>
        </p:nvGrpSpPr>
        <p:grpSpPr>
          <a:xfrm>
            <a:off x="3347864" y="5733575"/>
            <a:ext cx="2988332" cy="576064"/>
            <a:chOff x="3347864" y="5733575"/>
            <a:chExt cx="2988332" cy="576064"/>
          </a:xfrm>
        </p:grpSpPr>
        <p:sp>
          <p:nvSpPr>
            <p:cNvPr id="20" name="Rectangle 19"/>
            <p:cNvSpPr/>
            <p:nvPr/>
          </p:nvSpPr>
          <p:spPr>
            <a:xfrm>
              <a:off x="3347864" y="5733575"/>
              <a:ext cx="2988332" cy="57606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r"/>
              <a:r>
                <a:rPr lang="en-GB" sz="1400" dirty="0" smtClean="0"/>
                <a:t>Alert condition met for user1</a:t>
              </a:r>
              <a:br>
                <a:rPr lang="en-GB" sz="1400" dirty="0" smtClean="0"/>
              </a:br>
              <a:r>
                <a:rPr lang="en-GB" sz="1400" dirty="0" smtClean="0"/>
                <a:t>GBPUSD: Ask &gt; 1.1967</a:t>
              </a:r>
              <a:endParaRPr lang="en-GB" sz="1400" dirty="0"/>
            </a:p>
          </p:txBody>
        </p:sp>
        <p:sp>
          <p:nvSpPr>
            <p:cNvPr id="21" name="Isosceles Triangle 20"/>
            <p:cNvSpPr/>
            <p:nvPr/>
          </p:nvSpPr>
          <p:spPr>
            <a:xfrm>
              <a:off x="3392029" y="5780271"/>
              <a:ext cx="605507" cy="482671"/>
            </a:xfrm>
            <a:prstGeom prst="triangle">
              <a:avLst/>
            </a:prstGeom>
            <a:solidFill>
              <a:schemeClr val="accent5">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ctr"/>
              <a:endParaRPr lang="en-GB" dirty="0">
                <a:solidFill>
                  <a:srgbClr val="FF0000"/>
                </a:solidFill>
              </a:endParaRPr>
            </a:p>
          </p:txBody>
        </p:sp>
        <p:sp>
          <p:nvSpPr>
            <p:cNvPr id="22" name="TextBox 21"/>
            <p:cNvSpPr txBox="1"/>
            <p:nvPr/>
          </p:nvSpPr>
          <p:spPr>
            <a:xfrm>
              <a:off x="3551153" y="5847974"/>
              <a:ext cx="287258" cy="461665"/>
            </a:xfrm>
            <a:prstGeom prst="rect">
              <a:avLst/>
            </a:prstGeom>
            <a:noFill/>
          </p:spPr>
          <p:txBody>
            <a:bodyPr wrap="none" rtlCol="0">
              <a:spAutoFit/>
            </a:bodyPr>
            <a:lstStyle/>
            <a:p>
              <a:r>
                <a:rPr lang="en-GB" sz="2400" b="1" dirty="0" smtClean="0">
                  <a:solidFill>
                    <a:srgbClr val="FF0000"/>
                  </a:solidFill>
                </a:rPr>
                <a:t>!</a:t>
              </a:r>
              <a:endParaRPr lang="en-GB" b="1" dirty="0">
                <a:solidFill>
                  <a:srgbClr val="FF0000"/>
                </a:solidFill>
              </a:endParaRPr>
            </a:p>
          </p:txBody>
        </p:sp>
      </p:grpSp>
      <p:cxnSp>
        <p:nvCxnSpPr>
          <p:cNvPr id="26" name="Straight Arrow Connector 25"/>
          <p:cNvCxnSpPr/>
          <p:nvPr/>
        </p:nvCxnSpPr>
        <p:spPr>
          <a:xfrm flipH="1" flipV="1">
            <a:off x="5076056" y="1520788"/>
            <a:ext cx="924766" cy="338951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4" name="Rectangle 23"/>
          <p:cNvSpPr/>
          <p:nvPr/>
        </p:nvSpPr>
        <p:spPr>
          <a:xfrm>
            <a:off x="5175728" y="3050227"/>
            <a:ext cx="2460259" cy="5929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Alert Notification for user1:</a:t>
            </a:r>
          </a:p>
          <a:p>
            <a:pPr algn="ctr"/>
            <a:r>
              <a:rPr lang="en-GB" sz="1400" dirty="0" smtClean="0"/>
              <a:t>GBPUSD: Ask=1.1987</a:t>
            </a:r>
            <a:endParaRPr lang="en-GB" sz="1400" dirty="0"/>
          </a:p>
        </p:txBody>
      </p:sp>
    </p:spTree>
    <p:extLst>
      <p:ext uri="{BB962C8B-B14F-4D97-AF65-F5344CB8AC3E}">
        <p14:creationId xmlns:p14="http://schemas.microsoft.com/office/powerpoint/2010/main" val="21149784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2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a:t>
            </a:r>
            <a:endParaRPr lang="en-GB" dirty="0"/>
          </a:p>
        </p:txBody>
      </p:sp>
      <p:sp>
        <p:nvSpPr>
          <p:cNvPr id="4" name="AutoShape 2" descr="&lt;br&gt;&#10;Alerts Architecture&lt;br&gt;&#1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ounded Rectangle 5"/>
          <p:cNvSpPr/>
          <p:nvPr/>
        </p:nvSpPr>
        <p:spPr>
          <a:xfrm>
            <a:off x="1547664" y="2209998"/>
            <a:ext cx="4140460"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Liberator</a:t>
            </a:r>
            <a:endParaRPr lang="en-GB" sz="1600" b="1" dirty="0">
              <a:solidFill>
                <a:schemeClr val="dk1"/>
              </a:solidFill>
            </a:endParaRPr>
          </a:p>
        </p:txBody>
      </p:sp>
      <p:sp>
        <p:nvSpPr>
          <p:cNvPr id="7" name="Rounded Rectangle 6"/>
          <p:cNvSpPr/>
          <p:nvPr/>
        </p:nvSpPr>
        <p:spPr>
          <a:xfrm>
            <a:off x="1547664" y="3356991"/>
            <a:ext cx="6240723" cy="2628293"/>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b="1" dirty="0" smtClean="0">
                <a:solidFill>
                  <a:schemeClr val="dk1"/>
                </a:solidFill>
              </a:rPr>
              <a:t>Transformer</a:t>
            </a:r>
            <a:endParaRPr lang="en-GB" sz="1600" b="1" dirty="0">
              <a:solidFill>
                <a:schemeClr val="dk1"/>
              </a:solidFill>
            </a:endParaRPr>
          </a:p>
        </p:txBody>
      </p:sp>
      <p:sp>
        <p:nvSpPr>
          <p:cNvPr id="9" name="Rounded Rectangle 8"/>
          <p:cNvSpPr/>
          <p:nvPr/>
        </p:nvSpPr>
        <p:spPr>
          <a:xfrm>
            <a:off x="1852463" y="4021506"/>
            <a:ext cx="5783524" cy="1711750"/>
          </a:xfrm>
          <a:prstGeom prst="roundRect">
            <a:avLst>
              <a:gd name="adj" fmla="val 0"/>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t" anchorCtr="0">
            <a:noAutofit/>
          </a:bodyPr>
          <a:lstStyle/>
          <a:p>
            <a:pPr defTabSz="1066800" fontAlgn="base">
              <a:lnSpc>
                <a:spcPct val="90000"/>
              </a:lnSpc>
              <a:spcBef>
                <a:spcPct val="0"/>
              </a:spcBef>
              <a:spcAft>
                <a:spcPct val="35000"/>
              </a:spcAft>
            </a:pPr>
            <a:r>
              <a:rPr lang="en-GB" sz="1600" dirty="0" smtClean="0">
                <a:solidFill>
                  <a:schemeClr val="dk1"/>
                </a:solidFill>
              </a:rPr>
              <a:t>Alerts Pipeline Module</a:t>
            </a:r>
            <a:endParaRPr lang="en-GB" sz="1600" dirty="0">
              <a:solidFill>
                <a:schemeClr val="dk1"/>
              </a:solidFill>
            </a:endParaRPr>
          </a:p>
        </p:txBody>
      </p:sp>
      <p:sp>
        <p:nvSpPr>
          <p:cNvPr id="10" name="Rounded Rectangle 9"/>
          <p:cNvSpPr/>
          <p:nvPr/>
        </p:nvSpPr>
        <p:spPr>
          <a:xfrm>
            <a:off x="3932017"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Monitor</a:t>
            </a:r>
            <a:endParaRPr lang="en-GB" sz="1600" dirty="0">
              <a:solidFill>
                <a:schemeClr val="dk1"/>
              </a:solidFill>
            </a:endParaRPr>
          </a:p>
        </p:txBody>
      </p:sp>
      <p:sp>
        <p:nvSpPr>
          <p:cNvPr id="11" name="Rounded Rectangle 10"/>
          <p:cNvSpPr/>
          <p:nvPr/>
        </p:nvSpPr>
        <p:spPr>
          <a:xfrm>
            <a:off x="5840523"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Alerts </a:t>
            </a:r>
            <a:r>
              <a:rPr lang="en-GB" sz="1600" dirty="0" err="1" smtClean="0">
                <a:solidFill>
                  <a:schemeClr val="dk1"/>
                </a:solidFill>
              </a:rPr>
              <a:t>Notifier</a:t>
            </a:r>
            <a:endParaRPr lang="en-GB" sz="1600" dirty="0">
              <a:solidFill>
                <a:schemeClr val="dk1"/>
              </a:solidFill>
            </a:endParaRPr>
          </a:p>
        </p:txBody>
      </p:sp>
      <p:sp>
        <p:nvSpPr>
          <p:cNvPr id="12" name="Rounded Rectangle 11"/>
          <p:cNvSpPr/>
          <p:nvPr/>
        </p:nvSpPr>
        <p:spPr>
          <a:xfrm>
            <a:off x="6156528" y="22099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b="1" dirty="0" smtClean="0">
                <a:solidFill>
                  <a:schemeClr val="dk1"/>
                </a:solidFill>
              </a:rPr>
              <a:t>Pricing Adapter</a:t>
            </a:r>
            <a:endParaRPr lang="en-GB" sz="1600" b="1" dirty="0">
              <a:solidFill>
                <a:schemeClr val="dk1"/>
              </a:solidFill>
            </a:endParaRPr>
          </a:p>
        </p:txBody>
      </p:sp>
      <p:sp>
        <p:nvSpPr>
          <p:cNvPr id="8" name="Rounded Rectangle 7"/>
          <p:cNvSpPr/>
          <p:nvPr/>
        </p:nvSpPr>
        <p:spPr>
          <a:xfrm>
            <a:off x="2051720" y="4910298"/>
            <a:ext cx="1643063" cy="642938"/>
          </a:xfrm>
          <a:prstGeom prst="roundRect">
            <a:avLst/>
          </a:pr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algn="ctr" defTabSz="1066800" fontAlgn="base">
              <a:lnSpc>
                <a:spcPct val="90000"/>
              </a:lnSpc>
              <a:spcBef>
                <a:spcPct val="0"/>
              </a:spcBef>
              <a:spcAft>
                <a:spcPct val="35000"/>
              </a:spcAft>
            </a:pPr>
            <a:r>
              <a:rPr lang="en-GB" sz="1600" dirty="0" smtClean="0">
                <a:solidFill>
                  <a:schemeClr val="dk1"/>
                </a:solidFill>
              </a:rPr>
              <a:t>Alert Trigger Manager</a:t>
            </a:r>
            <a:endParaRPr lang="en-GB" sz="1600" dirty="0">
              <a:solidFill>
                <a:schemeClr val="dk1"/>
              </a:solidFill>
            </a:endParaRPr>
          </a:p>
        </p:txBody>
      </p:sp>
      <p:cxnSp>
        <p:nvCxnSpPr>
          <p:cNvPr id="5" name="Straight Connector 4"/>
          <p:cNvCxnSpPr>
            <a:stCxn id="8" idx="3"/>
            <a:endCxn id="10" idx="1"/>
          </p:cNvCxnSpPr>
          <p:nvPr/>
        </p:nvCxnSpPr>
        <p:spPr>
          <a:xfrm>
            <a:off x="3694783" y="5231767"/>
            <a:ext cx="237234"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3" name="Straight Connector 12"/>
          <p:cNvCxnSpPr/>
          <p:nvPr/>
        </p:nvCxnSpPr>
        <p:spPr>
          <a:xfrm>
            <a:off x="5603289" y="5231767"/>
            <a:ext cx="237234" cy="0"/>
          </a:xfrm>
          <a:prstGeom prst="line">
            <a:avLst/>
          </a:prstGeom>
        </p:spPr>
        <p:style>
          <a:lnRef idx="2">
            <a:schemeClr val="accent6"/>
          </a:lnRef>
          <a:fillRef idx="0">
            <a:schemeClr val="accent6"/>
          </a:fillRef>
          <a:effectRef idx="1">
            <a:schemeClr val="accent6"/>
          </a:effectRef>
          <a:fontRef idx="minor">
            <a:schemeClr val="tx1"/>
          </a:fontRef>
        </p:style>
      </p:cxnSp>
      <p:grpSp>
        <p:nvGrpSpPr>
          <p:cNvPr id="14" name="Group 13"/>
          <p:cNvGrpSpPr/>
          <p:nvPr/>
        </p:nvGrpSpPr>
        <p:grpSpPr>
          <a:xfrm>
            <a:off x="3347864" y="5733575"/>
            <a:ext cx="2988332" cy="576064"/>
            <a:chOff x="3347864" y="5733575"/>
            <a:chExt cx="2988332" cy="576064"/>
          </a:xfrm>
        </p:grpSpPr>
        <p:sp>
          <p:nvSpPr>
            <p:cNvPr id="15" name="Rectangle 14"/>
            <p:cNvSpPr/>
            <p:nvPr/>
          </p:nvSpPr>
          <p:spPr>
            <a:xfrm>
              <a:off x="3347864" y="5733575"/>
              <a:ext cx="2988332" cy="57606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r"/>
              <a:r>
                <a:rPr lang="en-GB" sz="1400" dirty="0" smtClean="0"/>
                <a:t>Alert condition met for user1</a:t>
              </a:r>
              <a:br>
                <a:rPr lang="en-GB" sz="1400" dirty="0" smtClean="0"/>
              </a:br>
              <a:r>
                <a:rPr lang="en-GB" sz="1400" dirty="0" smtClean="0"/>
                <a:t>GBPUSD: Ask &gt; 1.1967</a:t>
              </a:r>
              <a:endParaRPr lang="en-GB" sz="1400" dirty="0"/>
            </a:p>
          </p:txBody>
        </p:sp>
        <p:sp>
          <p:nvSpPr>
            <p:cNvPr id="16" name="Isosceles Triangle 15"/>
            <p:cNvSpPr/>
            <p:nvPr/>
          </p:nvSpPr>
          <p:spPr>
            <a:xfrm>
              <a:off x="3392029" y="5780271"/>
              <a:ext cx="605507" cy="482671"/>
            </a:xfrm>
            <a:prstGeom prst="triangle">
              <a:avLst/>
            </a:prstGeom>
            <a:solidFill>
              <a:schemeClr val="accent5">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ctr"/>
              <a:endParaRPr lang="en-GB" dirty="0">
                <a:solidFill>
                  <a:srgbClr val="FF0000"/>
                </a:solidFill>
              </a:endParaRPr>
            </a:p>
          </p:txBody>
        </p:sp>
        <p:sp>
          <p:nvSpPr>
            <p:cNvPr id="17" name="TextBox 16"/>
            <p:cNvSpPr txBox="1"/>
            <p:nvPr/>
          </p:nvSpPr>
          <p:spPr>
            <a:xfrm>
              <a:off x="3551153" y="5847974"/>
              <a:ext cx="287258" cy="461665"/>
            </a:xfrm>
            <a:prstGeom prst="rect">
              <a:avLst/>
            </a:prstGeom>
            <a:noFill/>
          </p:spPr>
          <p:txBody>
            <a:bodyPr wrap="none" rtlCol="0">
              <a:spAutoFit/>
            </a:bodyPr>
            <a:lstStyle/>
            <a:p>
              <a:r>
                <a:rPr lang="en-GB" sz="2400" b="1" dirty="0" smtClean="0">
                  <a:solidFill>
                    <a:srgbClr val="FF0000"/>
                  </a:solidFill>
                </a:rPr>
                <a:t>!</a:t>
              </a:r>
              <a:endParaRPr lang="en-GB" b="1" dirty="0">
                <a:solidFill>
                  <a:srgbClr val="FF0000"/>
                </a:solidFill>
              </a:endParaRPr>
            </a:p>
          </p:txBody>
        </p:sp>
      </p:grpSp>
      <p:sp>
        <p:nvSpPr>
          <p:cNvPr id="18" name="Flowchart: Magnetic Disk 17"/>
          <p:cNvSpPr/>
          <p:nvPr/>
        </p:nvSpPr>
        <p:spPr>
          <a:xfrm>
            <a:off x="5371611" y="3338989"/>
            <a:ext cx="2580886" cy="1332148"/>
          </a:xfrm>
          <a:prstGeom prst="flowChartMagneticDisk">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Alert Notifications Container</a:t>
            </a:r>
          </a:p>
          <a:p>
            <a:r>
              <a:rPr lang="en-GB" sz="1400" dirty="0" smtClean="0"/>
              <a:t/>
            </a:r>
            <a:br>
              <a:rPr lang="en-GB" sz="1400" dirty="0" smtClean="0"/>
            </a:br>
            <a:r>
              <a:rPr lang="en-GB" sz="1400" dirty="0" smtClean="0"/>
              <a:t>Alert Trigger</a:t>
            </a:r>
            <a:br>
              <a:rPr lang="en-GB" sz="1400" dirty="0" smtClean="0"/>
            </a:br>
            <a:r>
              <a:rPr lang="en-GB" sz="1400" dirty="0" err="1" smtClean="0"/>
              <a:t>GBPUSDAlert</a:t>
            </a:r>
            <a:r>
              <a:rPr lang="en-GB" sz="1400" dirty="0" smtClean="0"/>
              <a:t/>
            </a:r>
            <a:br>
              <a:rPr lang="en-GB" sz="1400" dirty="0" smtClean="0"/>
            </a:br>
            <a:r>
              <a:rPr lang="en-GB" sz="1400" dirty="0"/>
              <a:t>GBPUSD: Ask </a:t>
            </a:r>
            <a:r>
              <a:rPr lang="en-GB" sz="1400" dirty="0" smtClean="0"/>
              <a:t>&gt;= </a:t>
            </a:r>
            <a:r>
              <a:rPr lang="en-GB" sz="1400" dirty="0"/>
              <a:t>1.1967</a:t>
            </a:r>
          </a:p>
          <a:p>
            <a:pPr algn="ctr"/>
            <a:endParaRPr lang="en-GB" dirty="0"/>
          </a:p>
        </p:txBody>
      </p:sp>
      <p:sp>
        <p:nvSpPr>
          <p:cNvPr id="20" name="Flowchart: Magnetic Disk 19"/>
          <p:cNvSpPr/>
          <p:nvPr/>
        </p:nvSpPr>
        <p:spPr>
          <a:xfrm>
            <a:off x="1717491" y="3366994"/>
            <a:ext cx="2355813" cy="1332148"/>
          </a:xfrm>
          <a:prstGeom prst="flowChartMagneticDisk">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dirty="0" smtClean="0"/>
              <a:t>Alert Triggers Container</a:t>
            </a:r>
          </a:p>
          <a:p>
            <a:r>
              <a:rPr lang="en-GB" sz="1400" dirty="0" smtClean="0"/>
              <a:t/>
            </a:r>
            <a:br>
              <a:rPr lang="en-GB" sz="1400" dirty="0" smtClean="0"/>
            </a:br>
            <a:r>
              <a:rPr lang="en-GB" sz="1400" strike="sngStrike" dirty="0" smtClean="0"/>
              <a:t>Alert Trigger</a:t>
            </a:r>
            <a:br>
              <a:rPr lang="en-GB" sz="1400" strike="sngStrike" dirty="0" smtClean="0"/>
            </a:br>
            <a:r>
              <a:rPr lang="en-GB" sz="1400" strike="sngStrike" dirty="0" err="1" smtClean="0"/>
              <a:t>GBPUSDAlert</a:t>
            </a:r>
            <a:r>
              <a:rPr lang="en-GB" sz="1400" strike="sngStrike" dirty="0" smtClean="0"/>
              <a:t/>
            </a:r>
            <a:br>
              <a:rPr lang="en-GB" sz="1400" strike="sngStrike" dirty="0" smtClean="0"/>
            </a:br>
            <a:r>
              <a:rPr lang="en-GB" sz="1400" strike="sngStrike" dirty="0"/>
              <a:t>GBPUSD: Ask </a:t>
            </a:r>
            <a:r>
              <a:rPr lang="en-GB" sz="1400" strike="sngStrike" dirty="0" smtClean="0"/>
              <a:t>&gt;= </a:t>
            </a:r>
            <a:r>
              <a:rPr lang="en-GB" sz="1400" strike="sngStrike" dirty="0"/>
              <a:t>1.1967</a:t>
            </a:r>
          </a:p>
          <a:p>
            <a:pPr algn="ctr"/>
            <a:endParaRPr lang="en-GB" dirty="0"/>
          </a:p>
        </p:txBody>
      </p:sp>
    </p:spTree>
    <p:extLst>
      <p:ext uri="{BB962C8B-B14F-4D97-AF65-F5344CB8AC3E}">
        <p14:creationId xmlns:p14="http://schemas.microsoft.com/office/powerpoint/2010/main" val="295476038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Formatting</a:t>
            </a:r>
            <a:endParaRPr lang="en-GB" dirty="0"/>
          </a:p>
        </p:txBody>
      </p:sp>
      <p:sp>
        <p:nvSpPr>
          <p:cNvPr id="5" name="Text Placeholder 4"/>
          <p:cNvSpPr>
            <a:spLocks noGrp="1"/>
          </p:cNvSpPr>
          <p:nvPr>
            <p:ph type="body" idx="1"/>
          </p:nvPr>
        </p:nvSpPr>
        <p:spPr/>
        <p:txBody>
          <a:bodyPr/>
          <a:lstStyle/>
          <a:p>
            <a:endParaRPr lang="en-GB"/>
          </a:p>
        </p:txBody>
      </p:sp>
    </p:spTree>
    <p:extLst>
      <p:ext uri="{BB962C8B-B14F-4D97-AF65-F5344CB8AC3E}">
        <p14:creationId xmlns:p14="http://schemas.microsoft.com/office/powerpoint/2010/main" val="329142040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Standard Set of Modules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5711963"/>
              </p:ext>
            </p:extLst>
          </p:nvPr>
        </p:nvGraphicFramePr>
        <p:xfrm>
          <a:off x="1488303" y="1417639"/>
          <a:ext cx="6154920" cy="4525963"/>
        </p:xfrm>
        <a:graphic>
          <a:graphicData uri="http://schemas.openxmlformats.org/drawingml/2006/table">
            <a:tbl>
              <a:tblPr/>
              <a:tblGrid>
                <a:gridCol w="1391509"/>
                <a:gridCol w="4763411"/>
              </a:tblGrid>
              <a:tr h="624271">
                <a:tc>
                  <a:txBody>
                    <a:bodyPr/>
                    <a:lstStyle/>
                    <a:p>
                      <a:pPr fontAlgn="t"/>
                      <a:r>
                        <a:rPr lang="en-GB" sz="1200" b="1">
                          <a:effectLst/>
                        </a:rPr>
                        <a:t>Autopub</a:t>
                      </a:r>
                      <a:endParaRPr lang="en-GB" sz="1200">
                        <a:effectLst/>
                      </a:endParaRP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fontAlgn="t"/>
                      <a:r>
                        <a:rPr lang="en-GB" sz="1200" dirty="0" smtClean="0">
                          <a:effectLst/>
                        </a:rPr>
                        <a:t>Allow a </a:t>
                      </a:r>
                      <a:r>
                        <a:rPr lang="en-GB" sz="1200" dirty="0">
                          <a:effectLst/>
                        </a:rPr>
                        <a:t>subset of the data received to be broadcast automatically to any configured integration adapters.</a:t>
                      </a: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r>
              <a:tr h="1150999">
                <a:tc>
                  <a:txBody>
                    <a:bodyPr/>
                    <a:lstStyle/>
                    <a:p>
                      <a:pPr fontAlgn="t"/>
                      <a:r>
                        <a:rPr lang="en-GB" sz="1200" b="1">
                          <a:effectLst/>
                        </a:rPr>
                        <a:t>Cluster</a:t>
                      </a:r>
                      <a:endParaRPr lang="en-GB" sz="1200">
                        <a:effectLst/>
                      </a:endParaRP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1F1F1"/>
                    </a:solidFill>
                  </a:tcPr>
                </a:tc>
                <a:tc>
                  <a:txBody>
                    <a:bodyPr/>
                    <a:lstStyle/>
                    <a:p>
                      <a:pPr fontAlgn="t"/>
                      <a:r>
                        <a:rPr lang="en-GB" sz="1200">
                          <a:effectLst/>
                        </a:rPr>
                        <a:t>A particular system may have more than one Transformer running, either for failover purposes or to improve performance. The Cluster module allows them to work together to ensure that all instances of Transformer have access to the latest data.</a:t>
                      </a: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1F1F1"/>
                    </a:solidFill>
                  </a:tcPr>
                </a:tc>
              </a:tr>
              <a:tr h="624271">
                <a:tc>
                  <a:txBody>
                    <a:bodyPr/>
                    <a:lstStyle/>
                    <a:p>
                      <a:pPr fontAlgn="t"/>
                      <a:r>
                        <a:rPr lang="en-GB" sz="1200" b="1">
                          <a:effectLst/>
                        </a:rPr>
                        <a:t>Format</a:t>
                      </a:r>
                      <a:endParaRPr lang="en-GB" sz="1200">
                        <a:effectLst/>
                      </a:endParaRP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fontAlgn="t"/>
                      <a:r>
                        <a:rPr lang="en-GB" sz="1200" dirty="0" smtClean="0">
                          <a:effectLst/>
                        </a:rPr>
                        <a:t>Used to </a:t>
                      </a:r>
                      <a:r>
                        <a:rPr lang="en-GB" sz="1200" dirty="0">
                          <a:effectLst/>
                        </a:rPr>
                        <a:t>impose numerical formatting on data, specifying rounding rules, decimal places and so on.</a:t>
                      </a: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r>
              <a:tr h="1502151">
                <a:tc>
                  <a:txBody>
                    <a:bodyPr/>
                    <a:lstStyle/>
                    <a:p>
                      <a:pPr fontAlgn="t"/>
                      <a:r>
                        <a:rPr lang="en-GB" sz="1200" b="1">
                          <a:effectLst/>
                        </a:rPr>
                        <a:t>Java</a:t>
                      </a:r>
                      <a:endParaRPr lang="en-GB" sz="1200">
                        <a:effectLst/>
                      </a:endParaRP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1F1F1"/>
                    </a:solidFill>
                  </a:tcPr>
                </a:tc>
                <a:tc>
                  <a:txBody>
                    <a:bodyPr/>
                    <a:lstStyle/>
                    <a:p>
                      <a:pPr fontAlgn="t"/>
                      <a:r>
                        <a:rPr lang="en-GB" sz="1200" dirty="0" smtClean="0">
                          <a:effectLst/>
                        </a:rPr>
                        <a:t>Implements </a:t>
                      </a:r>
                      <a:r>
                        <a:rPr lang="en-GB" sz="1200" dirty="0">
                          <a:effectLst/>
                        </a:rPr>
                        <a:t>the </a:t>
                      </a:r>
                      <a:r>
                        <a:rPr lang="en-GB" sz="1200" i="1" dirty="0">
                          <a:effectLst/>
                        </a:rPr>
                        <a:t>Java API</a:t>
                      </a:r>
                      <a:r>
                        <a:rPr lang="en-GB" sz="1200" dirty="0">
                          <a:effectLst/>
                        </a:rPr>
                        <a:t>, allowing Transformer to be programmed in Java. </a:t>
                      </a:r>
                    </a:p>
                    <a:p>
                      <a:pPr fontAlgn="t"/>
                      <a:r>
                        <a:rPr lang="en-GB" sz="1200" b="1" dirty="0">
                          <a:effectLst/>
                        </a:rPr>
                        <a:t>Note:</a:t>
                      </a:r>
                      <a:r>
                        <a:rPr lang="en-GB" sz="1200" dirty="0">
                          <a:effectLst/>
                        </a:rPr>
                        <a:t> technically, when you write Java code for Transformer, you are implementing the </a:t>
                      </a:r>
                      <a:r>
                        <a:rPr lang="en-GB" sz="1200" i="1" dirty="0" err="1">
                          <a:effectLst/>
                        </a:rPr>
                        <a:t>TransformerModule</a:t>
                      </a:r>
                      <a:r>
                        <a:rPr lang="en-GB" sz="1200" i="1" dirty="0">
                          <a:effectLst/>
                        </a:rPr>
                        <a:t> </a:t>
                      </a:r>
                      <a:r>
                        <a:rPr lang="en-GB" sz="1200" dirty="0">
                          <a:effectLst/>
                        </a:rPr>
                        <a:t>interface.  The finished code is referred to as a "Java Transformer Module."</a:t>
                      </a: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1F1F1"/>
                    </a:solidFill>
                  </a:tcPr>
                </a:tc>
              </a:tr>
              <a:tr h="624271">
                <a:tc>
                  <a:txBody>
                    <a:bodyPr/>
                    <a:lstStyle/>
                    <a:p>
                      <a:pPr fontAlgn="t"/>
                      <a:r>
                        <a:rPr lang="en-GB" sz="1200" b="1">
                          <a:effectLst/>
                        </a:rPr>
                        <a:t>Pipeline</a:t>
                      </a:r>
                      <a:endParaRPr lang="en-GB" sz="1200">
                        <a:effectLst/>
                      </a:endParaRP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fontAlgn="t"/>
                      <a:r>
                        <a:rPr lang="en-GB" sz="1200" dirty="0">
                          <a:effectLst/>
                        </a:rPr>
                        <a:t>This module implements the </a:t>
                      </a:r>
                      <a:r>
                        <a:rPr lang="en-GB" sz="1200" dirty="0" err="1">
                          <a:effectLst/>
                        </a:rPr>
                        <a:t>Lua</a:t>
                      </a:r>
                      <a:r>
                        <a:rPr lang="en-GB" sz="1200" dirty="0">
                          <a:effectLst/>
                        </a:rPr>
                        <a:t> API, allowing Transformer rules to be programmed in </a:t>
                      </a:r>
                      <a:r>
                        <a:rPr lang="en-GB" sz="1200" dirty="0" err="1">
                          <a:effectLst/>
                        </a:rPr>
                        <a:t>Lua</a:t>
                      </a:r>
                      <a:r>
                        <a:rPr lang="en-GB" sz="1200" dirty="0">
                          <a:effectLst/>
                        </a:rPr>
                        <a:t>.</a:t>
                      </a:r>
                    </a:p>
                  </a:txBody>
                  <a:tcPr marL="48771" marR="48771" marT="48771" marB="48771">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31966880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Formatting</a:t>
            </a:r>
            <a:endParaRPr lang="en-GB" dirty="0"/>
          </a:p>
        </p:txBody>
      </p:sp>
      <p:sp>
        <p:nvSpPr>
          <p:cNvPr id="5" name="Content Placeholder 4"/>
          <p:cNvSpPr>
            <a:spLocks noGrp="1"/>
          </p:cNvSpPr>
          <p:nvPr>
            <p:ph idx="1"/>
          </p:nvPr>
        </p:nvSpPr>
        <p:spPr/>
        <p:txBody>
          <a:bodyPr/>
          <a:lstStyle/>
          <a:p>
            <a:pPr lvl="0"/>
            <a:r>
              <a:rPr lang="en-GB" dirty="0"/>
              <a:t>Custom formatters can be created by the Pipeline API. </a:t>
            </a:r>
            <a:endParaRPr lang="en-GB" dirty="0" smtClean="0"/>
          </a:p>
          <a:p>
            <a:pPr lvl="0"/>
            <a:r>
              <a:rPr lang="en-GB" dirty="0" smtClean="0"/>
              <a:t>The </a:t>
            </a:r>
            <a:r>
              <a:rPr lang="en-GB" dirty="0"/>
              <a:t>pipeline can also apply formatting to data via </a:t>
            </a:r>
            <a:r>
              <a:rPr lang="en-GB" dirty="0" err="1"/>
              <a:t>Lua</a:t>
            </a:r>
            <a:r>
              <a:rPr lang="en-GB" dirty="0"/>
              <a:t> scripts</a:t>
            </a:r>
            <a:r>
              <a:rPr lang="en-GB" dirty="0" smtClean="0"/>
              <a:t>.</a:t>
            </a:r>
          </a:p>
          <a:p>
            <a:r>
              <a:rPr lang="en-GB" dirty="0" smtClean="0"/>
              <a:t>E.g</a:t>
            </a:r>
            <a:r>
              <a:rPr lang="en-GB" dirty="0"/>
              <a:t>. Fractions to decimals, dates format interchange, mappings via regular expressions.</a:t>
            </a:r>
          </a:p>
          <a:p>
            <a:pPr lvl="0"/>
            <a:endParaRPr lang="en-GB" dirty="0"/>
          </a:p>
          <a:p>
            <a:endParaRPr lang="en-GB" dirty="0"/>
          </a:p>
        </p:txBody>
      </p:sp>
      <p:sp>
        <p:nvSpPr>
          <p:cNvPr id="6" name="Rectangle 5"/>
          <p:cNvSpPr/>
          <p:nvPr/>
        </p:nvSpPr>
        <p:spPr>
          <a:xfrm>
            <a:off x="899592" y="4653136"/>
            <a:ext cx="7416824" cy="1285875"/>
          </a:xfrm>
          <a:prstGeom prst="rect">
            <a:avLst/>
          </a:prstGeom>
          <a:solidFill>
            <a:schemeClr val="tx1">
              <a:lumMod val="75000"/>
              <a:alpha val="81000"/>
            </a:schemeClr>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600" dirty="0">
                <a:latin typeface="Courier New" panose="02070309020205020404" pitchFamily="49" charset="0"/>
                <a:cs typeface="Courier New" panose="02070309020205020404" pitchFamily="49" charset="0"/>
              </a:rPr>
              <a:t>local price = </a:t>
            </a:r>
            <a:r>
              <a:rPr lang="en-GB" sz="1600" dirty="0" err="1">
                <a:latin typeface="Courier New" panose="02070309020205020404" pitchFamily="49" charset="0"/>
                <a:cs typeface="Courier New" panose="02070309020205020404" pitchFamily="49" charset="0"/>
              </a:rPr>
              <a:t>datadict.format</a:t>
            </a:r>
            <a:r>
              <a:rPr lang="en-GB" sz="1600" dirty="0">
                <a:latin typeface="Courier New" panose="02070309020205020404" pitchFamily="49" charset="0"/>
                <a:cs typeface="Courier New" panose="02070309020205020404" pitchFamily="49" charset="0"/>
              </a:rPr>
              <a:t>(“</a:t>
            </a:r>
            <a:r>
              <a:rPr lang="en-GB" sz="1600" dirty="0" err="1">
                <a:latin typeface="Courier New" panose="02070309020205020404" pitchFamily="49" charset="0"/>
                <a:cs typeface="Courier New" panose="02070309020205020404" pitchFamily="49" charset="0"/>
              </a:rPr>
              <a:t>frac</a:t>
            </a:r>
            <a:r>
              <a:rPr lang="en-GB" sz="1600" dirty="0">
                <a:latin typeface="Courier New" panose="02070309020205020404" pitchFamily="49" charset="0"/>
                <a:cs typeface="Courier New" panose="02070309020205020404" pitchFamily="49" charset="0"/>
              </a:rPr>
              <a:t>:;</a:t>
            </a:r>
            <a:r>
              <a:rPr lang="en-GB" sz="1600" dirty="0" err="1">
                <a:latin typeface="Courier New" panose="02070309020205020404" pitchFamily="49" charset="0"/>
                <a:cs typeface="Courier New" panose="02070309020205020404" pitchFamily="49" charset="0"/>
              </a:rPr>
              <a:t>dp:places</a:t>
            </a:r>
            <a:r>
              <a:rPr lang="en-GB" sz="1600" dirty="0">
                <a:latin typeface="Courier New" panose="02070309020205020404" pitchFamily="49" charset="0"/>
                <a:cs typeface="Courier New" panose="02070309020205020404" pitchFamily="49" charset="0"/>
              </a:rPr>
              <a:t>=5;“, price)</a:t>
            </a:r>
          </a:p>
        </p:txBody>
      </p:sp>
    </p:spTree>
    <p:extLst>
      <p:ext uri="{BB962C8B-B14F-4D97-AF65-F5344CB8AC3E}">
        <p14:creationId xmlns:p14="http://schemas.microsoft.com/office/powerpoint/2010/main" val="351196156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GB" smtClean="0"/>
              <a:t>Transformer Formatting</a:t>
            </a:r>
          </a:p>
        </p:txBody>
      </p:sp>
      <p:sp>
        <p:nvSpPr>
          <p:cNvPr id="83972" name="Rectangle 4"/>
          <p:cNvSpPr>
            <a:spLocks noChangeArrowheads="1"/>
          </p:cNvSpPr>
          <p:nvPr/>
        </p:nvSpPr>
        <p:spPr bwMode="auto">
          <a:xfrm>
            <a:off x="611188" y="4508500"/>
            <a:ext cx="1439862"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lstStyle/>
          <a:p>
            <a:pPr algn="ctr"/>
            <a:r>
              <a:rPr lang="en-GB" dirty="0" err="1"/>
              <a:t>DataSource</a:t>
            </a:r>
            <a:endParaRPr lang="en-GB" dirty="0"/>
          </a:p>
        </p:txBody>
      </p:sp>
      <p:sp>
        <p:nvSpPr>
          <p:cNvPr id="83973" name="Rectangle 5"/>
          <p:cNvSpPr>
            <a:spLocks noChangeArrowheads="1"/>
          </p:cNvSpPr>
          <p:nvPr/>
        </p:nvSpPr>
        <p:spPr bwMode="auto">
          <a:xfrm>
            <a:off x="3132138" y="4508500"/>
            <a:ext cx="2159000"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1"/>
          <a:lstStyle/>
          <a:p>
            <a:pPr algn="ctr"/>
            <a:r>
              <a:rPr lang="en-GB" dirty="0"/>
              <a:t>Transformer</a:t>
            </a:r>
          </a:p>
        </p:txBody>
      </p:sp>
      <p:sp>
        <p:nvSpPr>
          <p:cNvPr id="83974" name="Rectangle 9"/>
          <p:cNvSpPr>
            <a:spLocks noChangeArrowheads="1"/>
          </p:cNvSpPr>
          <p:nvPr/>
        </p:nvSpPr>
        <p:spPr bwMode="auto">
          <a:xfrm>
            <a:off x="6372225" y="4508500"/>
            <a:ext cx="1439863"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lstStyle/>
          <a:p>
            <a:pPr algn="ctr"/>
            <a:r>
              <a:rPr lang="en-GB"/>
              <a:t>Liberator</a:t>
            </a:r>
          </a:p>
        </p:txBody>
      </p:sp>
      <p:sp>
        <p:nvSpPr>
          <p:cNvPr id="83975" name="Rectangle 11"/>
          <p:cNvSpPr>
            <a:spLocks noChangeArrowheads="1"/>
          </p:cNvSpPr>
          <p:nvPr/>
        </p:nvSpPr>
        <p:spPr bwMode="auto">
          <a:xfrm>
            <a:off x="3563938" y="5013325"/>
            <a:ext cx="1295400" cy="1008063"/>
          </a:xfrm>
          <a:prstGeom prst="rect">
            <a:avLst/>
          </a:prstGeom>
          <a:solidFill>
            <a:srgbClr val="C0C0C0"/>
          </a:solidFill>
          <a:ln w="9525">
            <a:solidFill>
              <a:schemeClr val="bg1"/>
            </a:solidFill>
            <a:miter lim="800000"/>
            <a:headEnd/>
            <a:tailEnd/>
          </a:ln>
        </p:spPr>
        <p:txBody>
          <a:bodyPr wrap="none" anchor="ctr"/>
          <a:lstStyle/>
          <a:p>
            <a:pPr algn="ctr"/>
            <a:r>
              <a:rPr lang="en-GB" dirty="0"/>
              <a:t>Filtering</a:t>
            </a:r>
            <a:br>
              <a:rPr lang="en-GB" dirty="0"/>
            </a:br>
            <a:r>
              <a:rPr lang="en-GB" dirty="0"/>
              <a:t>Module</a:t>
            </a:r>
          </a:p>
        </p:txBody>
      </p:sp>
      <p:sp>
        <p:nvSpPr>
          <p:cNvPr id="83976" name="AutoShape 13"/>
          <p:cNvSpPr>
            <a:spLocks noChangeArrowheads="1"/>
          </p:cNvSpPr>
          <p:nvPr/>
        </p:nvSpPr>
        <p:spPr bwMode="auto">
          <a:xfrm>
            <a:off x="1928813" y="5357813"/>
            <a:ext cx="1222375" cy="214312"/>
          </a:xfrm>
          <a:prstGeom prst="rightArrow">
            <a:avLst>
              <a:gd name="adj1" fmla="val 32352"/>
              <a:gd name="adj2" fmla="val 165461"/>
            </a:avLst>
          </a:prstGeom>
          <a:solidFill>
            <a:srgbClr val="FF0000"/>
          </a:solidFill>
          <a:ln w="9525">
            <a:solidFill>
              <a:schemeClr val="tx1"/>
            </a:solidFill>
            <a:miter lim="800000"/>
            <a:headEnd/>
            <a:tailEnd/>
          </a:ln>
        </p:spPr>
        <p:txBody>
          <a:bodyPr wrap="none" anchor="ctr"/>
          <a:lstStyle/>
          <a:p>
            <a:endParaRPr lang="en-US"/>
          </a:p>
        </p:txBody>
      </p:sp>
      <p:sp>
        <p:nvSpPr>
          <p:cNvPr id="83977" name="AutoShape 14"/>
          <p:cNvSpPr>
            <a:spLocks noChangeArrowheads="1"/>
          </p:cNvSpPr>
          <p:nvPr/>
        </p:nvSpPr>
        <p:spPr bwMode="auto">
          <a:xfrm>
            <a:off x="4786313" y="5715000"/>
            <a:ext cx="1584325" cy="215900"/>
          </a:xfrm>
          <a:prstGeom prst="rightArrow">
            <a:avLst>
              <a:gd name="adj1" fmla="val 32352"/>
              <a:gd name="adj2" fmla="val 171327"/>
            </a:avLst>
          </a:prstGeom>
          <a:solidFill>
            <a:srgbClr val="FF0000"/>
          </a:solidFill>
          <a:ln w="9525">
            <a:solidFill>
              <a:schemeClr val="tx1"/>
            </a:solidFill>
            <a:miter lim="800000"/>
            <a:headEnd/>
            <a:tailEnd/>
          </a:ln>
        </p:spPr>
        <p:txBody>
          <a:bodyPr wrap="none" anchor="ctr"/>
          <a:lstStyle/>
          <a:p>
            <a:endParaRPr lang="en-US"/>
          </a:p>
        </p:txBody>
      </p:sp>
      <p:sp>
        <p:nvSpPr>
          <p:cNvPr id="83978" name="AutoShape 15"/>
          <p:cNvSpPr>
            <a:spLocks noChangeArrowheads="1"/>
          </p:cNvSpPr>
          <p:nvPr/>
        </p:nvSpPr>
        <p:spPr bwMode="auto">
          <a:xfrm>
            <a:off x="3286125" y="5572125"/>
            <a:ext cx="574675" cy="215900"/>
          </a:xfrm>
          <a:prstGeom prst="rightArrow">
            <a:avLst>
              <a:gd name="adj1" fmla="val 35296"/>
              <a:gd name="adj2" fmla="val 162503"/>
            </a:avLst>
          </a:prstGeom>
          <a:solidFill>
            <a:srgbClr val="FF0000"/>
          </a:solidFill>
          <a:ln w="9525">
            <a:solidFill>
              <a:schemeClr val="tx1"/>
            </a:solidFill>
            <a:miter lim="800000"/>
            <a:headEnd/>
            <a:tailEnd/>
          </a:ln>
        </p:spPr>
        <p:txBody>
          <a:bodyPr wrap="none" anchor="ctr"/>
          <a:lstStyle/>
          <a:p>
            <a:endParaRPr lang="en-US"/>
          </a:p>
        </p:txBody>
      </p:sp>
      <p:sp>
        <p:nvSpPr>
          <p:cNvPr id="11" name="Folded Corner 10"/>
          <p:cNvSpPr/>
          <p:nvPr/>
        </p:nvSpPr>
        <p:spPr>
          <a:xfrm>
            <a:off x="714375" y="5000625"/>
            <a:ext cx="1143000" cy="1000125"/>
          </a:xfrm>
          <a:prstGeom prst="foldedCorner">
            <a:avLst/>
          </a:prstGeom>
          <a:noFill/>
          <a:ln w="12700" cmpd="sng">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Unformatted data</a:t>
            </a:r>
          </a:p>
        </p:txBody>
      </p:sp>
      <p:sp>
        <p:nvSpPr>
          <p:cNvPr id="12" name="Folded Corner 11"/>
          <p:cNvSpPr/>
          <p:nvPr/>
        </p:nvSpPr>
        <p:spPr>
          <a:xfrm>
            <a:off x="6643688" y="5000625"/>
            <a:ext cx="1000125" cy="1000125"/>
          </a:xfrm>
          <a:prstGeom prst="foldedCorner">
            <a:avLst/>
          </a:prstGeom>
          <a:noFill/>
          <a:ln w="12700" cmpd="sng">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Formatted data</a:t>
            </a:r>
          </a:p>
        </p:txBody>
      </p:sp>
      <p:graphicFrame>
        <p:nvGraphicFramePr>
          <p:cNvPr id="2" name="Diagram 1"/>
          <p:cNvGraphicFramePr/>
          <p:nvPr>
            <p:extLst>
              <p:ext uri="{D42A27DB-BD31-4B8C-83A1-F6EECF244321}">
                <p14:modId xmlns:p14="http://schemas.microsoft.com/office/powerpoint/2010/main" val="3455809543"/>
              </p:ext>
            </p:extLst>
          </p:nvPr>
        </p:nvGraphicFramePr>
        <p:xfrm>
          <a:off x="1808748" y="1628800"/>
          <a:ext cx="5526504" cy="24122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GB" smtClean="0"/>
              <a:t>Formatting</a:t>
            </a:r>
          </a:p>
        </p:txBody>
      </p:sp>
      <p:sp>
        <p:nvSpPr>
          <p:cNvPr id="4" name="Freeform 3"/>
          <p:cNvSpPr/>
          <p:nvPr/>
        </p:nvSpPr>
        <p:spPr>
          <a:xfrm>
            <a:off x="3962399" y="1628800"/>
            <a:ext cx="4336868" cy="2030400"/>
          </a:xfrm>
          <a:custGeom>
            <a:avLst/>
            <a:gdLst>
              <a:gd name="connsiteX0" fmla="*/ 0 w 3657600"/>
              <a:gd name="connsiteY0" fmla="*/ 508000 h 4064000"/>
              <a:gd name="connsiteX1" fmla="*/ 1828800 w 3657600"/>
              <a:gd name="connsiteY1" fmla="*/ 508000 h 4064000"/>
              <a:gd name="connsiteX2" fmla="*/ 1828800 w 3657600"/>
              <a:gd name="connsiteY2" fmla="*/ 0 h 4064000"/>
              <a:gd name="connsiteX3" fmla="*/ 3657600 w 3657600"/>
              <a:gd name="connsiteY3" fmla="*/ 2032000 h 4064000"/>
              <a:gd name="connsiteX4" fmla="*/ 1828800 w 3657600"/>
              <a:gd name="connsiteY4" fmla="*/ 4064000 h 4064000"/>
              <a:gd name="connsiteX5" fmla="*/ 1828800 w 3657600"/>
              <a:gd name="connsiteY5" fmla="*/ 3556000 h 4064000"/>
              <a:gd name="connsiteX6" fmla="*/ 0 w 3657600"/>
              <a:gd name="connsiteY6" fmla="*/ 3556000 h 4064000"/>
              <a:gd name="connsiteX7" fmla="*/ 0 w 3657600"/>
              <a:gd name="connsiteY7" fmla="*/ 50800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7600" h="4064000">
                <a:moveTo>
                  <a:pt x="0" y="508000"/>
                </a:moveTo>
                <a:lnTo>
                  <a:pt x="1828800" y="508000"/>
                </a:lnTo>
                <a:lnTo>
                  <a:pt x="1828800" y="0"/>
                </a:lnTo>
                <a:lnTo>
                  <a:pt x="3657600" y="2032000"/>
                </a:lnTo>
                <a:lnTo>
                  <a:pt x="1828800" y="4064000"/>
                </a:lnTo>
                <a:lnTo>
                  <a:pt x="1828800" y="3556000"/>
                </a:lnTo>
                <a:lnTo>
                  <a:pt x="0" y="3556000"/>
                </a:lnTo>
                <a:lnTo>
                  <a:pt x="0" y="508000"/>
                </a:lnTo>
                <a:close/>
              </a:path>
            </a:pathLst>
          </a:custGeom>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890" tIns="516890" rIns="1380490" bIns="516890"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e.g. Two input feeds with different bid field names {BID_1 and TRD_PRC} can be mapped to a normalised ‘Bid’ field.</a:t>
            </a:r>
          </a:p>
        </p:txBody>
      </p:sp>
      <p:sp>
        <p:nvSpPr>
          <p:cNvPr id="5" name="Freeform 4"/>
          <p:cNvSpPr/>
          <p:nvPr/>
        </p:nvSpPr>
        <p:spPr>
          <a:xfrm>
            <a:off x="1079612" y="1628800"/>
            <a:ext cx="2882788" cy="4064000"/>
          </a:xfrm>
          <a:custGeom>
            <a:avLst/>
            <a:gdLst>
              <a:gd name="connsiteX0" fmla="*/ 0 w 2438400"/>
              <a:gd name="connsiteY0" fmla="*/ 406408 h 4064000"/>
              <a:gd name="connsiteX1" fmla="*/ 406408 w 2438400"/>
              <a:gd name="connsiteY1" fmla="*/ 0 h 4064000"/>
              <a:gd name="connsiteX2" fmla="*/ 2031992 w 2438400"/>
              <a:gd name="connsiteY2" fmla="*/ 0 h 4064000"/>
              <a:gd name="connsiteX3" fmla="*/ 2438400 w 2438400"/>
              <a:gd name="connsiteY3" fmla="*/ 406408 h 4064000"/>
              <a:gd name="connsiteX4" fmla="*/ 2438400 w 2438400"/>
              <a:gd name="connsiteY4" fmla="*/ 3657592 h 4064000"/>
              <a:gd name="connsiteX5" fmla="*/ 2031992 w 2438400"/>
              <a:gd name="connsiteY5" fmla="*/ 4064000 h 4064000"/>
              <a:gd name="connsiteX6" fmla="*/ 406408 w 2438400"/>
              <a:gd name="connsiteY6" fmla="*/ 4064000 h 4064000"/>
              <a:gd name="connsiteX7" fmla="*/ 0 w 2438400"/>
              <a:gd name="connsiteY7" fmla="*/ 3657592 h 4064000"/>
              <a:gd name="connsiteX8" fmla="*/ 0 w 2438400"/>
              <a:gd name="connsiteY8" fmla="*/ 406408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4064000">
                <a:moveTo>
                  <a:pt x="0" y="406408"/>
                </a:moveTo>
                <a:cubicBezTo>
                  <a:pt x="0" y="181955"/>
                  <a:pt x="181955" y="0"/>
                  <a:pt x="406408" y="0"/>
                </a:cubicBezTo>
                <a:lnTo>
                  <a:pt x="2031992" y="0"/>
                </a:lnTo>
                <a:cubicBezTo>
                  <a:pt x="2256445" y="0"/>
                  <a:pt x="2438400" y="181955"/>
                  <a:pt x="2438400" y="406408"/>
                </a:cubicBezTo>
                <a:lnTo>
                  <a:pt x="2438400" y="3657592"/>
                </a:lnTo>
                <a:cubicBezTo>
                  <a:pt x="2438400" y="3882045"/>
                  <a:pt x="2256445" y="4064000"/>
                  <a:pt x="2031992" y="4064000"/>
                </a:cubicBezTo>
                <a:lnTo>
                  <a:pt x="406408" y="4064000"/>
                </a:lnTo>
                <a:cubicBezTo>
                  <a:pt x="181955" y="4064000"/>
                  <a:pt x="0" y="3882045"/>
                  <a:pt x="0" y="3657592"/>
                </a:cubicBezTo>
                <a:lnTo>
                  <a:pt x="0" y="406408"/>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210473" tIns="164753" rIns="210473" bIns="164753" numCol="1" spcCol="1270" anchor="ctr" anchorCtr="0">
            <a:noAutofit/>
          </a:bodyPr>
          <a:lstStyle/>
          <a:p>
            <a:pPr lvl="0" algn="ctr" defTabSz="1066800">
              <a:lnSpc>
                <a:spcPct val="90000"/>
              </a:lnSpc>
              <a:spcBef>
                <a:spcPct val="0"/>
              </a:spcBef>
              <a:spcAft>
                <a:spcPct val="35000"/>
              </a:spcAft>
            </a:pPr>
            <a:r>
              <a:rPr lang="en-GB" sz="2400" kern="1200" dirty="0" smtClean="0"/>
              <a:t>Normalisation: feed specific field definitions may be converted to a normalised standard.</a:t>
            </a:r>
            <a:endParaRPr lang="en-GB" sz="2400" kern="1200" dirty="0"/>
          </a:p>
        </p:txBody>
      </p:sp>
      <p:sp>
        <p:nvSpPr>
          <p:cNvPr id="8" name="Freeform 7"/>
          <p:cNvSpPr/>
          <p:nvPr/>
        </p:nvSpPr>
        <p:spPr>
          <a:xfrm>
            <a:off x="3979548" y="3660800"/>
            <a:ext cx="4336868" cy="2032000"/>
          </a:xfrm>
          <a:custGeom>
            <a:avLst/>
            <a:gdLst>
              <a:gd name="connsiteX0" fmla="*/ 0 w 3657600"/>
              <a:gd name="connsiteY0" fmla="*/ 508000 h 4064000"/>
              <a:gd name="connsiteX1" fmla="*/ 1828800 w 3657600"/>
              <a:gd name="connsiteY1" fmla="*/ 508000 h 4064000"/>
              <a:gd name="connsiteX2" fmla="*/ 1828800 w 3657600"/>
              <a:gd name="connsiteY2" fmla="*/ 0 h 4064000"/>
              <a:gd name="connsiteX3" fmla="*/ 3657600 w 3657600"/>
              <a:gd name="connsiteY3" fmla="*/ 2032000 h 4064000"/>
              <a:gd name="connsiteX4" fmla="*/ 1828800 w 3657600"/>
              <a:gd name="connsiteY4" fmla="*/ 4064000 h 4064000"/>
              <a:gd name="connsiteX5" fmla="*/ 1828800 w 3657600"/>
              <a:gd name="connsiteY5" fmla="*/ 3556000 h 4064000"/>
              <a:gd name="connsiteX6" fmla="*/ 0 w 3657600"/>
              <a:gd name="connsiteY6" fmla="*/ 3556000 h 4064000"/>
              <a:gd name="connsiteX7" fmla="*/ 0 w 3657600"/>
              <a:gd name="connsiteY7" fmla="*/ 50800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7600" h="4064000">
                <a:moveTo>
                  <a:pt x="0" y="508000"/>
                </a:moveTo>
                <a:lnTo>
                  <a:pt x="1828800" y="508000"/>
                </a:lnTo>
                <a:lnTo>
                  <a:pt x="1828800" y="0"/>
                </a:lnTo>
                <a:lnTo>
                  <a:pt x="3657600" y="2032000"/>
                </a:lnTo>
                <a:lnTo>
                  <a:pt x="1828800" y="4064000"/>
                </a:lnTo>
                <a:lnTo>
                  <a:pt x="1828800" y="3556000"/>
                </a:lnTo>
                <a:lnTo>
                  <a:pt x="0" y="3556000"/>
                </a:lnTo>
                <a:lnTo>
                  <a:pt x="0" y="508000"/>
                </a:lnTo>
                <a:close/>
              </a:path>
            </a:pathLst>
          </a:custGeom>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890" tIns="516890" rIns="1380490" bIns="516890"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e.g. Outputs can own field maps, e.g. ‘Bid’ may be sent to ‘</a:t>
            </a:r>
            <a:r>
              <a:rPr lang="en-GB" sz="1400" kern="1200" dirty="0" err="1" smtClean="0"/>
              <a:t>Reuters_Bid</a:t>
            </a:r>
            <a:r>
              <a:rPr lang="en-GB" sz="1400" kern="1200" dirty="0" smtClean="0"/>
              <a:t>’ for output 1 or ‘</a:t>
            </a:r>
            <a:r>
              <a:rPr lang="en-GB" sz="1400" kern="1200" dirty="0" err="1" smtClean="0"/>
              <a:t>Bloomberg_Bid</a:t>
            </a:r>
            <a:r>
              <a:rPr lang="en-GB" sz="1400" kern="1200" dirty="0" smtClean="0"/>
              <a:t>’ for output 2.</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Intraday Charting</a:t>
            </a:r>
            <a:endParaRPr lang="en-GB" dirty="0"/>
          </a:p>
        </p:txBody>
      </p:sp>
      <p:sp>
        <p:nvSpPr>
          <p:cNvPr id="5" name="Text Placeholder 4"/>
          <p:cNvSpPr>
            <a:spLocks noGrp="1"/>
          </p:cNvSpPr>
          <p:nvPr>
            <p:ph type="body" idx="1"/>
          </p:nvPr>
        </p:nvSpPr>
        <p:spPr/>
        <p:txBody>
          <a:bodyPr/>
          <a:lstStyle/>
          <a:p>
            <a:endParaRPr lang="en-GB"/>
          </a:p>
        </p:txBody>
      </p:sp>
    </p:spTree>
    <p:extLst>
      <p:ext uri="{BB962C8B-B14F-4D97-AF65-F5344CB8AC3E}">
        <p14:creationId xmlns:p14="http://schemas.microsoft.com/office/powerpoint/2010/main" val="37613826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Purpose</a:t>
            </a:r>
            <a:endParaRPr lang="en-GB" dirty="0"/>
          </a:p>
        </p:txBody>
      </p:sp>
      <p:sp>
        <p:nvSpPr>
          <p:cNvPr id="3" name="Content Placeholder 2"/>
          <p:cNvSpPr>
            <a:spLocks noGrp="1"/>
          </p:cNvSpPr>
          <p:nvPr>
            <p:ph idx="1"/>
          </p:nvPr>
        </p:nvSpPr>
        <p:spPr/>
        <p:txBody>
          <a:bodyPr>
            <a:normAutofit fontScale="92500" lnSpcReduction="10000"/>
          </a:bodyPr>
          <a:lstStyle/>
          <a:p>
            <a:r>
              <a:rPr lang="en-GB" sz="2400" dirty="0" smtClean="0"/>
              <a:t>Offers end-users real-time and historic charting</a:t>
            </a:r>
          </a:p>
          <a:p>
            <a:endParaRPr lang="en-GB" sz="2400" dirty="0" smtClean="0"/>
          </a:p>
          <a:p>
            <a:endParaRPr lang="en-GB" sz="2400" dirty="0"/>
          </a:p>
          <a:p>
            <a:endParaRPr lang="en-GB" sz="2400" dirty="0" smtClean="0"/>
          </a:p>
          <a:p>
            <a:endParaRPr lang="en-GB" sz="2400" dirty="0"/>
          </a:p>
          <a:p>
            <a:endParaRPr lang="en-GB" sz="2400" dirty="0" smtClean="0"/>
          </a:p>
          <a:p>
            <a:pPr marL="0" indent="0">
              <a:buNone/>
            </a:pPr>
            <a:endParaRPr lang="en-GB" sz="2400" dirty="0" smtClean="0"/>
          </a:p>
          <a:p>
            <a:pPr marL="0" indent="0">
              <a:buNone/>
            </a:pPr>
            <a:endParaRPr lang="en-GB" sz="2400" dirty="0"/>
          </a:p>
          <a:p>
            <a:r>
              <a:rPr lang="en-GB" sz="2400" dirty="0" smtClean="0"/>
              <a:t>Series </a:t>
            </a:r>
            <a:r>
              <a:rPr lang="en-GB" sz="2400" dirty="0"/>
              <a:t>data can be retrieved </a:t>
            </a:r>
            <a:r>
              <a:rPr lang="en-GB" sz="2400" dirty="0" smtClean="0"/>
              <a:t>from</a:t>
            </a:r>
          </a:p>
          <a:p>
            <a:pPr lvl="1"/>
            <a:r>
              <a:rPr lang="en-GB" sz="1800" dirty="0" err="1" smtClean="0"/>
              <a:t>JavaChartingService</a:t>
            </a:r>
            <a:r>
              <a:rPr lang="en-GB" sz="1800" dirty="0" smtClean="0"/>
              <a:t> </a:t>
            </a:r>
            <a:r>
              <a:rPr lang="en-GB" sz="1800" dirty="0"/>
              <a:t>for historic RMDS source data (daily, weekly or monthly </a:t>
            </a:r>
            <a:r>
              <a:rPr lang="en-GB" sz="1800" dirty="0" err="1"/>
              <a:t>intervalisation</a:t>
            </a:r>
            <a:r>
              <a:rPr lang="en-GB" sz="1800" dirty="0"/>
              <a:t> periods) </a:t>
            </a:r>
            <a:endParaRPr lang="en-GB" sz="1800" dirty="0" smtClean="0"/>
          </a:p>
          <a:p>
            <a:pPr lvl="1"/>
            <a:r>
              <a:rPr lang="en-GB" sz="1800" dirty="0" smtClean="0"/>
              <a:t>The </a:t>
            </a:r>
            <a:r>
              <a:rPr lang="en-GB" sz="1800" dirty="0" err="1"/>
              <a:t>IntraDay</a:t>
            </a:r>
            <a:r>
              <a:rPr lang="en-GB" sz="1800" dirty="0"/>
              <a:t> Chart module for periods of less than 1 day (fully configurable</a:t>
            </a:r>
            <a:r>
              <a:rPr lang="en-GB" sz="1800" dirty="0" smtClean="0"/>
              <a:t>)</a:t>
            </a:r>
          </a:p>
        </p:txBody>
      </p:sp>
      <p:graphicFrame>
        <p:nvGraphicFramePr>
          <p:cNvPr id="4" name="Diagram 3"/>
          <p:cNvGraphicFramePr/>
          <p:nvPr>
            <p:extLst>
              <p:ext uri="{D42A27DB-BD31-4B8C-83A1-F6EECF244321}">
                <p14:modId xmlns:p14="http://schemas.microsoft.com/office/powerpoint/2010/main" val="3473631178"/>
              </p:ext>
            </p:extLst>
          </p:nvPr>
        </p:nvGraphicFramePr>
        <p:xfrm>
          <a:off x="2126784" y="1808820"/>
          <a:ext cx="4788532" cy="2916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791135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Charting Overview</a:t>
            </a:r>
            <a:endParaRPr lang="en-GB" dirty="0"/>
          </a:p>
        </p:txBody>
      </p:sp>
      <p:pic>
        <p:nvPicPr>
          <p:cNvPr id="1026" name="Picture 2" descr="http://caplinportal.caplin.com/images/developer-images/Charting_architecture_diagr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772" y="1409999"/>
            <a:ext cx="4356484" cy="5079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79132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erver-ic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6183" y="1609891"/>
            <a:ext cx="893199" cy="89319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6" name="TextBox 5"/>
          <p:cNvSpPr txBox="1"/>
          <p:nvPr/>
        </p:nvSpPr>
        <p:spPr>
          <a:xfrm>
            <a:off x="7406456" y="2545344"/>
            <a:ext cx="130600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Real-time Pricing DataSource</a:t>
            </a:r>
            <a:endParaRPr kumimoji="0" lang="en-US" sz="1000" b="1" i="0" u="none" strike="noStrike" kern="0" cap="none" spc="0" normalizeH="0" baseline="0" noProof="0" dirty="0">
              <a:ln>
                <a:noFill/>
              </a:ln>
              <a:solidFill>
                <a:srgbClr val="17375E"/>
              </a:solidFill>
              <a:effectLst/>
              <a:uLnTx/>
              <a:uFillTx/>
              <a:latin typeface="Arial"/>
              <a:cs typeface="Arial"/>
            </a:endParaRPr>
          </a:p>
        </p:txBody>
      </p:sp>
      <p:sp>
        <p:nvSpPr>
          <p:cNvPr id="7" name="Rectangle 47"/>
          <p:cNvSpPr>
            <a:spLocks/>
          </p:cNvSpPr>
          <p:nvPr/>
        </p:nvSpPr>
        <p:spPr bwMode="auto">
          <a:xfrm>
            <a:off x="6004179" y="1610257"/>
            <a:ext cx="1072244" cy="895101"/>
          </a:xfrm>
          <a:prstGeom prst="rect">
            <a:avLst/>
          </a:prstGeom>
          <a:solidFill>
            <a:srgbClr val="DDD9C3"/>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200" dirty="0" smtClean="0">
                <a:latin typeface="Arial"/>
                <a:ea typeface="ヒラギノ角ゴ ProN W3" charset="0"/>
                <a:cs typeface="Arial"/>
                <a:sym typeface="Gill Sans" charset="0"/>
              </a:rPr>
              <a:t>Pricing </a:t>
            </a:r>
          </a:p>
          <a:p>
            <a:pPr algn="ctr" defTabSz="457200"/>
            <a:r>
              <a:rPr lang="en-US" sz="1200" dirty="0" smtClean="0">
                <a:latin typeface="Arial"/>
                <a:ea typeface="ヒラギノ角ゴ ProN W3" charset="0"/>
                <a:cs typeface="Arial"/>
                <a:sym typeface="Gill Sans" charset="0"/>
              </a:rPr>
              <a:t>Adapter</a:t>
            </a:r>
            <a:endParaRPr lang="en-US" sz="1200" dirty="0">
              <a:latin typeface="Arial"/>
              <a:ea typeface="ヒラギノ角ゴ ProN W3" charset="0"/>
              <a:cs typeface="Arial"/>
              <a:sym typeface="Gill Sans" charset="0"/>
            </a:endParaRPr>
          </a:p>
        </p:txBody>
      </p:sp>
      <p:sp>
        <p:nvSpPr>
          <p:cNvPr id="8" name="Rectangle 47"/>
          <p:cNvSpPr>
            <a:spLocks/>
          </p:cNvSpPr>
          <p:nvPr/>
        </p:nvSpPr>
        <p:spPr bwMode="auto">
          <a:xfrm rot="16200000">
            <a:off x="5384144" y="1932780"/>
            <a:ext cx="894910"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DataSource</a:t>
            </a:r>
          </a:p>
        </p:txBody>
      </p:sp>
      <p:cxnSp>
        <p:nvCxnSpPr>
          <p:cNvPr id="9" name="Straight Arrow Connector 8"/>
          <p:cNvCxnSpPr>
            <a:stCxn id="5" idx="1"/>
            <a:endCxn id="7" idx="3"/>
          </p:cNvCxnSpPr>
          <p:nvPr/>
        </p:nvCxnSpPr>
        <p:spPr>
          <a:xfrm flipH="1">
            <a:off x="7076423" y="2056491"/>
            <a:ext cx="419760" cy="1317"/>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10" name="Rectangle 47"/>
          <p:cNvSpPr>
            <a:spLocks/>
          </p:cNvSpPr>
          <p:nvPr/>
        </p:nvSpPr>
        <p:spPr bwMode="auto">
          <a:xfrm rot="16200000">
            <a:off x="1813917" y="3289313"/>
            <a:ext cx="898123"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StreamLink</a:t>
            </a:r>
          </a:p>
        </p:txBody>
      </p:sp>
      <p:sp>
        <p:nvSpPr>
          <p:cNvPr id="11" name="Rectangle 47"/>
          <p:cNvSpPr>
            <a:spLocks/>
          </p:cNvSpPr>
          <p:nvPr/>
        </p:nvSpPr>
        <p:spPr bwMode="auto">
          <a:xfrm rot="16200000">
            <a:off x="1813917" y="4762528"/>
            <a:ext cx="898123"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StreamLink</a:t>
            </a:r>
          </a:p>
        </p:txBody>
      </p:sp>
      <p:sp>
        <p:nvSpPr>
          <p:cNvPr id="12" name="Rectangle 47"/>
          <p:cNvSpPr>
            <a:spLocks/>
          </p:cNvSpPr>
          <p:nvPr/>
        </p:nvSpPr>
        <p:spPr bwMode="auto">
          <a:xfrm rot="16200000">
            <a:off x="1813918" y="1991570"/>
            <a:ext cx="898123"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StreamLink</a:t>
            </a:r>
          </a:p>
        </p:txBody>
      </p:sp>
      <p:cxnSp>
        <p:nvCxnSpPr>
          <p:cNvPr id="13" name="Straight Arrow Connector 12"/>
          <p:cNvCxnSpPr>
            <a:endCxn id="10" idx="2"/>
          </p:cNvCxnSpPr>
          <p:nvPr/>
        </p:nvCxnSpPr>
        <p:spPr>
          <a:xfrm flipH="1" flipV="1">
            <a:off x="2406454" y="3432788"/>
            <a:ext cx="717116" cy="640"/>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cxnSp>
        <p:nvCxnSpPr>
          <p:cNvPr id="14" name="Straight Arrow Connector 13"/>
          <p:cNvCxnSpPr>
            <a:endCxn id="36" idx="0"/>
          </p:cNvCxnSpPr>
          <p:nvPr/>
        </p:nvCxnSpPr>
        <p:spPr>
          <a:xfrm flipH="1">
            <a:off x="5761646" y="2506108"/>
            <a:ext cx="763957" cy="534743"/>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15" name="Rectangle 35"/>
          <p:cNvSpPr>
            <a:spLocks/>
          </p:cNvSpPr>
          <p:nvPr/>
        </p:nvSpPr>
        <p:spPr bwMode="auto">
          <a:xfrm>
            <a:off x="3123570" y="3046043"/>
            <a:ext cx="1380871" cy="897526"/>
          </a:xfrm>
          <a:prstGeom prst="rect">
            <a:avLst/>
          </a:prstGeom>
          <a:gradFill flip="none" rotWithShape="1">
            <a:gsLst>
              <a:gs pos="0">
                <a:srgbClr val="1F497D"/>
              </a:gs>
              <a:gs pos="100000">
                <a:srgbClr val="416EA0"/>
              </a:gs>
            </a:gsLst>
            <a:path path="circle">
              <a:fillToRect t="100000" r="100000"/>
            </a:path>
            <a:tileRect l="-100000" b="-10000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defTabSz="457200"/>
            <a:endParaRPr lang="en-US" sz="1200" b="1" dirty="0">
              <a:solidFill>
                <a:srgbClr val="FFFFFF"/>
              </a:solidFill>
              <a:latin typeface="Arial"/>
              <a:ea typeface="ヒラギノ角ゴ ProN W3" charset="0"/>
              <a:cs typeface="Arial"/>
              <a:sym typeface="Gill Sans" charset="0"/>
            </a:endParaRPr>
          </a:p>
        </p:txBody>
      </p:sp>
      <p:pic>
        <p:nvPicPr>
          <p:cNvPr id="16" name="Picture 15" descr="icon-platfor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5950" y="3337214"/>
            <a:ext cx="311391" cy="311392"/>
          </a:xfrm>
          <a:prstGeom prst="rect">
            <a:avLst/>
          </a:prstGeom>
        </p:spPr>
      </p:pic>
      <p:sp>
        <p:nvSpPr>
          <p:cNvPr id="17" name="TextBox 16"/>
          <p:cNvSpPr txBox="1"/>
          <p:nvPr/>
        </p:nvSpPr>
        <p:spPr>
          <a:xfrm>
            <a:off x="3579092" y="3349937"/>
            <a:ext cx="823575" cy="276999"/>
          </a:xfrm>
          <a:prstGeom prst="rect">
            <a:avLst/>
          </a:prstGeom>
          <a:noFill/>
        </p:spPr>
        <p:txBody>
          <a:bodyPr wrap="square" rIns="0" rtlCol="0">
            <a:spAutoFit/>
          </a:bodyPr>
          <a:lstStyle/>
          <a:p>
            <a:pPr defTabSz="457200"/>
            <a:r>
              <a:rPr lang="en-US" sz="1200" b="1" dirty="0" smtClean="0">
                <a:solidFill>
                  <a:schemeClr val="bg1"/>
                </a:solidFill>
                <a:ea typeface="ヒラギノ角ゴ ProN W3" charset="0"/>
                <a:cs typeface="Arial"/>
                <a:sym typeface="Gill Sans" charset="0"/>
              </a:rPr>
              <a:t>Liberator</a:t>
            </a:r>
            <a:endParaRPr lang="en-US" sz="1200" b="1" dirty="0">
              <a:solidFill>
                <a:schemeClr val="bg1"/>
              </a:solidFill>
              <a:ea typeface="ヒラギノ角ゴ ProN W3" charset="0"/>
              <a:cs typeface="Arial"/>
              <a:sym typeface="Gill Sans" charset="0"/>
            </a:endParaRPr>
          </a:p>
        </p:txBody>
      </p:sp>
      <p:cxnSp>
        <p:nvCxnSpPr>
          <p:cNvPr id="18" name="Straight Arrow Connector 9"/>
          <p:cNvCxnSpPr>
            <a:endCxn id="12" idx="2"/>
          </p:cNvCxnSpPr>
          <p:nvPr/>
        </p:nvCxnSpPr>
        <p:spPr>
          <a:xfrm flipH="1" flipV="1">
            <a:off x="2406455" y="2135045"/>
            <a:ext cx="717745" cy="1162359"/>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cxnSp>
        <p:nvCxnSpPr>
          <p:cNvPr id="19" name="Straight Arrow Connector 9"/>
          <p:cNvCxnSpPr/>
          <p:nvPr/>
        </p:nvCxnSpPr>
        <p:spPr>
          <a:xfrm flipH="1">
            <a:off x="2406456" y="3716504"/>
            <a:ext cx="717744" cy="1282795"/>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964436" y="2623137"/>
            <a:ext cx="1228431" cy="339057"/>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Client application</a:t>
            </a:r>
            <a:endParaRPr kumimoji="0" lang="en-US" sz="1000" b="1" i="0" u="none" strike="noStrike" kern="0" cap="none" spc="0" normalizeH="0" baseline="0" noProof="0" dirty="0">
              <a:ln>
                <a:noFill/>
              </a:ln>
              <a:solidFill>
                <a:srgbClr val="17375E"/>
              </a:solidFill>
              <a:effectLst/>
              <a:uLnTx/>
              <a:uFillTx/>
              <a:latin typeface="Arial"/>
              <a:cs typeface="Arial"/>
            </a:endParaRPr>
          </a:p>
        </p:txBody>
      </p:sp>
      <p:pic>
        <p:nvPicPr>
          <p:cNvPr id="21" name="Picture 20" descr="device-desktop.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6386" y="1684229"/>
            <a:ext cx="1004531" cy="84802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2" name="TextBox 21"/>
          <p:cNvSpPr txBox="1"/>
          <p:nvPr/>
        </p:nvSpPr>
        <p:spPr>
          <a:xfrm>
            <a:off x="955969" y="3977804"/>
            <a:ext cx="1228431" cy="339057"/>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Client application</a:t>
            </a:r>
            <a:endParaRPr kumimoji="0" lang="en-US" sz="1000" b="1" i="0" u="none" strike="noStrike" kern="0" cap="none" spc="0" normalizeH="0" baseline="0" noProof="0" dirty="0">
              <a:ln>
                <a:noFill/>
              </a:ln>
              <a:solidFill>
                <a:srgbClr val="17375E"/>
              </a:solidFill>
              <a:effectLst/>
              <a:uLnTx/>
              <a:uFillTx/>
              <a:latin typeface="Arial"/>
              <a:cs typeface="Arial"/>
            </a:endParaRPr>
          </a:p>
        </p:txBody>
      </p:sp>
      <p:pic>
        <p:nvPicPr>
          <p:cNvPr id="23" name="Picture 22" descr="device-desktop.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919" y="2981430"/>
            <a:ext cx="1004531" cy="84802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4" name="TextBox 23"/>
          <p:cNvSpPr txBox="1"/>
          <p:nvPr/>
        </p:nvSpPr>
        <p:spPr>
          <a:xfrm>
            <a:off x="955969" y="5451004"/>
            <a:ext cx="1228431" cy="339057"/>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Client application</a:t>
            </a:r>
            <a:endParaRPr kumimoji="0" lang="en-US" sz="1000" b="1" i="0" u="none" strike="noStrike" kern="0" cap="none" spc="0" normalizeH="0" baseline="0" noProof="0" dirty="0">
              <a:ln>
                <a:noFill/>
              </a:ln>
              <a:solidFill>
                <a:srgbClr val="17375E"/>
              </a:solidFill>
              <a:effectLst/>
              <a:uLnTx/>
              <a:uFillTx/>
              <a:latin typeface="Arial"/>
              <a:cs typeface="Arial"/>
            </a:endParaRPr>
          </a:p>
        </p:txBody>
      </p:sp>
      <p:pic>
        <p:nvPicPr>
          <p:cNvPr id="25" name="Picture 24" descr="device-desktop.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919" y="4454630"/>
            <a:ext cx="1004531" cy="84802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26" name="Picture 25" descr="Home-Server-ic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81485" y="4473116"/>
            <a:ext cx="893199" cy="89319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7" name="TextBox 26"/>
          <p:cNvSpPr txBox="1"/>
          <p:nvPr/>
        </p:nvSpPr>
        <p:spPr>
          <a:xfrm>
            <a:off x="7391758" y="5408569"/>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Historic Tick Data</a:t>
            </a:r>
            <a:endParaRPr kumimoji="0" lang="en-US" sz="1000" b="1" i="0" u="none" strike="noStrike" kern="0" cap="none" spc="0" normalizeH="0" baseline="0" noProof="0" dirty="0">
              <a:ln>
                <a:noFill/>
              </a:ln>
              <a:solidFill>
                <a:srgbClr val="17375E"/>
              </a:solidFill>
              <a:effectLst/>
              <a:uLnTx/>
              <a:uFillTx/>
              <a:latin typeface="Arial"/>
              <a:cs typeface="Arial"/>
            </a:endParaRPr>
          </a:p>
        </p:txBody>
      </p:sp>
      <p:sp>
        <p:nvSpPr>
          <p:cNvPr id="28" name="Rectangle 47"/>
          <p:cNvSpPr>
            <a:spLocks/>
          </p:cNvSpPr>
          <p:nvPr/>
        </p:nvSpPr>
        <p:spPr bwMode="auto">
          <a:xfrm>
            <a:off x="5989481" y="4473482"/>
            <a:ext cx="1072244" cy="895101"/>
          </a:xfrm>
          <a:prstGeom prst="rect">
            <a:avLst/>
          </a:prstGeom>
          <a:solidFill>
            <a:srgbClr val="DDD9C3"/>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200" dirty="0" smtClean="0">
                <a:latin typeface="Arial"/>
                <a:ea typeface="ヒラギノ角ゴ ProN W3" charset="0"/>
                <a:cs typeface="Arial"/>
                <a:sym typeface="Gill Sans" charset="0"/>
              </a:rPr>
              <a:t>Historic Data Adapter</a:t>
            </a:r>
            <a:endParaRPr lang="en-US" sz="1200" dirty="0">
              <a:latin typeface="Arial"/>
              <a:ea typeface="ヒラギノ角ゴ ProN W3" charset="0"/>
              <a:cs typeface="Arial"/>
              <a:sym typeface="Gill Sans" charset="0"/>
            </a:endParaRPr>
          </a:p>
        </p:txBody>
      </p:sp>
      <p:sp>
        <p:nvSpPr>
          <p:cNvPr id="29" name="Rectangle 47"/>
          <p:cNvSpPr>
            <a:spLocks/>
          </p:cNvSpPr>
          <p:nvPr/>
        </p:nvSpPr>
        <p:spPr bwMode="auto">
          <a:xfrm rot="16200000">
            <a:off x="5369446" y="4818290"/>
            <a:ext cx="894910"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DataSource</a:t>
            </a:r>
          </a:p>
        </p:txBody>
      </p:sp>
      <p:cxnSp>
        <p:nvCxnSpPr>
          <p:cNvPr id="30" name="Straight Arrow Connector 29"/>
          <p:cNvCxnSpPr>
            <a:stCxn id="26" idx="1"/>
            <a:endCxn id="28" idx="3"/>
          </p:cNvCxnSpPr>
          <p:nvPr/>
        </p:nvCxnSpPr>
        <p:spPr>
          <a:xfrm flipH="1">
            <a:off x="7061725" y="4919716"/>
            <a:ext cx="419760" cy="1317"/>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cxnSp>
        <p:nvCxnSpPr>
          <p:cNvPr id="31" name="Straight Arrow Connector 30"/>
          <p:cNvCxnSpPr>
            <a:stCxn id="28" idx="0"/>
            <a:endCxn id="36" idx="2"/>
          </p:cNvCxnSpPr>
          <p:nvPr/>
        </p:nvCxnSpPr>
        <p:spPr>
          <a:xfrm flipH="1" flipV="1">
            <a:off x="5761646" y="3938377"/>
            <a:ext cx="763957" cy="535105"/>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36" name="Rectangle 35"/>
          <p:cNvSpPr>
            <a:spLocks/>
          </p:cNvSpPr>
          <p:nvPr/>
        </p:nvSpPr>
        <p:spPr bwMode="auto">
          <a:xfrm>
            <a:off x="4997688" y="3040851"/>
            <a:ext cx="1527915" cy="897526"/>
          </a:xfrm>
          <a:prstGeom prst="rect">
            <a:avLst/>
          </a:prstGeom>
          <a:gradFill flip="none" rotWithShape="1">
            <a:gsLst>
              <a:gs pos="0">
                <a:srgbClr val="1F497D"/>
              </a:gs>
              <a:gs pos="100000">
                <a:srgbClr val="416EA0"/>
              </a:gs>
            </a:gsLst>
            <a:path path="circle">
              <a:fillToRect t="100000" r="100000"/>
            </a:path>
            <a:tileRect l="-100000" b="-10000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defTabSz="457200"/>
            <a:endParaRPr lang="en-US" sz="1200" b="1" dirty="0">
              <a:solidFill>
                <a:srgbClr val="FFFFFF"/>
              </a:solidFill>
              <a:latin typeface="Arial"/>
              <a:ea typeface="ヒラギノ角ゴ ProN W3" charset="0"/>
              <a:cs typeface="Arial"/>
              <a:sym typeface="Gill Sans" charset="0"/>
            </a:endParaRPr>
          </a:p>
        </p:txBody>
      </p:sp>
      <p:pic>
        <p:nvPicPr>
          <p:cNvPr id="37" name="Picture 36" descr="icon-platfor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0068" y="3332022"/>
            <a:ext cx="311391" cy="311392"/>
          </a:xfrm>
          <a:prstGeom prst="rect">
            <a:avLst/>
          </a:prstGeom>
        </p:spPr>
      </p:pic>
      <p:sp>
        <p:nvSpPr>
          <p:cNvPr id="38" name="TextBox 37"/>
          <p:cNvSpPr txBox="1"/>
          <p:nvPr/>
        </p:nvSpPr>
        <p:spPr>
          <a:xfrm>
            <a:off x="5453210" y="3344745"/>
            <a:ext cx="1072393" cy="276999"/>
          </a:xfrm>
          <a:prstGeom prst="rect">
            <a:avLst/>
          </a:prstGeom>
          <a:noFill/>
        </p:spPr>
        <p:txBody>
          <a:bodyPr wrap="square" rIns="0" rtlCol="0">
            <a:spAutoFit/>
          </a:bodyPr>
          <a:lstStyle/>
          <a:p>
            <a:pPr defTabSz="457200"/>
            <a:r>
              <a:rPr lang="en-US" sz="1200" b="1" dirty="0" smtClean="0">
                <a:solidFill>
                  <a:schemeClr val="bg1"/>
                </a:solidFill>
                <a:ea typeface="ヒラギノ角ゴ ProN W3" charset="0"/>
                <a:cs typeface="Arial"/>
                <a:sym typeface="Gill Sans" charset="0"/>
              </a:rPr>
              <a:t>Transformer</a:t>
            </a:r>
            <a:endParaRPr lang="en-US" sz="1200" b="1" dirty="0">
              <a:solidFill>
                <a:schemeClr val="bg1"/>
              </a:solidFill>
              <a:ea typeface="ヒラギノ角ゴ ProN W3" charset="0"/>
              <a:cs typeface="Arial"/>
              <a:sym typeface="Gill Sans" charset="0"/>
            </a:endParaRPr>
          </a:p>
        </p:txBody>
      </p:sp>
      <p:cxnSp>
        <p:nvCxnSpPr>
          <p:cNvPr id="41" name="Straight Arrow Connector 40"/>
          <p:cNvCxnSpPr>
            <a:endCxn id="15" idx="3"/>
          </p:cNvCxnSpPr>
          <p:nvPr/>
        </p:nvCxnSpPr>
        <p:spPr>
          <a:xfrm flipH="1">
            <a:off x="4504441" y="3494806"/>
            <a:ext cx="493247" cy="0"/>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44" name="Title 1"/>
          <p:cNvSpPr>
            <a:spLocks noGrp="1"/>
          </p:cNvSpPr>
          <p:nvPr>
            <p:ph type="title"/>
          </p:nvPr>
        </p:nvSpPr>
        <p:spPr>
          <a:xfrm>
            <a:off x="457200" y="274639"/>
            <a:ext cx="8229600" cy="1143000"/>
          </a:xfrm>
        </p:spPr>
        <p:txBody>
          <a:bodyPr/>
          <a:lstStyle/>
          <a:p>
            <a:r>
              <a:rPr lang="en-GB" dirty="0" smtClean="0"/>
              <a:t>Data Flow</a:t>
            </a:r>
            <a:endParaRPr lang="en-GB" dirty="0"/>
          </a:p>
        </p:txBody>
      </p:sp>
    </p:spTree>
    <p:extLst>
      <p:ext uri="{BB962C8B-B14F-4D97-AF65-F5344CB8AC3E}">
        <p14:creationId xmlns:p14="http://schemas.microsoft.com/office/powerpoint/2010/main" val="199901779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a:spLocks/>
          </p:cNvSpPr>
          <p:nvPr/>
        </p:nvSpPr>
        <p:spPr bwMode="auto">
          <a:xfrm>
            <a:off x="4997688" y="3040851"/>
            <a:ext cx="1527915" cy="897526"/>
          </a:xfrm>
          <a:prstGeom prst="rect">
            <a:avLst/>
          </a:prstGeom>
          <a:gradFill flip="none" rotWithShape="1">
            <a:gsLst>
              <a:gs pos="0">
                <a:srgbClr val="1F497D"/>
              </a:gs>
              <a:gs pos="100000">
                <a:srgbClr val="416EA0"/>
              </a:gs>
            </a:gsLst>
            <a:path path="circle">
              <a:fillToRect t="100000" r="100000"/>
            </a:path>
            <a:tileRect l="-100000" b="-10000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defTabSz="457200"/>
            <a:endParaRPr lang="en-US" sz="1200" b="1" dirty="0">
              <a:solidFill>
                <a:srgbClr val="FFFFFF"/>
              </a:solidFill>
              <a:latin typeface="Arial"/>
              <a:ea typeface="ヒラギノ角ゴ ProN W3" charset="0"/>
              <a:cs typeface="Arial"/>
              <a:sym typeface="Gill Sans" charset="0"/>
            </a:endParaRPr>
          </a:p>
        </p:txBody>
      </p:sp>
      <p:pic>
        <p:nvPicPr>
          <p:cNvPr id="5" name="Picture 4" descr="Home-Server-ic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6183" y="1609891"/>
            <a:ext cx="893199" cy="89319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6" name="TextBox 5"/>
          <p:cNvSpPr txBox="1"/>
          <p:nvPr/>
        </p:nvSpPr>
        <p:spPr>
          <a:xfrm>
            <a:off x="7406456" y="2545344"/>
            <a:ext cx="130600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Real-time Pricing DataSource</a:t>
            </a:r>
            <a:endParaRPr kumimoji="0" lang="en-US" sz="1000" b="1" i="0" u="none" strike="noStrike" kern="0" cap="none" spc="0" normalizeH="0" baseline="0" noProof="0" dirty="0">
              <a:ln>
                <a:noFill/>
              </a:ln>
              <a:solidFill>
                <a:srgbClr val="17375E"/>
              </a:solidFill>
              <a:effectLst/>
              <a:uLnTx/>
              <a:uFillTx/>
              <a:latin typeface="Arial"/>
              <a:cs typeface="Arial"/>
            </a:endParaRPr>
          </a:p>
        </p:txBody>
      </p:sp>
      <p:sp>
        <p:nvSpPr>
          <p:cNvPr id="7" name="Rectangle 47"/>
          <p:cNvSpPr>
            <a:spLocks/>
          </p:cNvSpPr>
          <p:nvPr/>
        </p:nvSpPr>
        <p:spPr bwMode="auto">
          <a:xfrm>
            <a:off x="6004179" y="1610257"/>
            <a:ext cx="1072244" cy="895101"/>
          </a:xfrm>
          <a:prstGeom prst="rect">
            <a:avLst/>
          </a:prstGeom>
          <a:solidFill>
            <a:srgbClr val="DDD9C3"/>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200" dirty="0" smtClean="0">
                <a:latin typeface="Arial"/>
                <a:ea typeface="ヒラギノ角ゴ ProN W3" charset="0"/>
                <a:cs typeface="Arial"/>
                <a:sym typeface="Gill Sans" charset="0"/>
              </a:rPr>
              <a:t>Pricing </a:t>
            </a:r>
          </a:p>
          <a:p>
            <a:pPr algn="ctr" defTabSz="457200"/>
            <a:r>
              <a:rPr lang="en-US" sz="1200" dirty="0" smtClean="0">
                <a:latin typeface="Arial"/>
                <a:ea typeface="ヒラギノ角ゴ ProN W3" charset="0"/>
                <a:cs typeface="Arial"/>
                <a:sym typeface="Gill Sans" charset="0"/>
              </a:rPr>
              <a:t>Adapter</a:t>
            </a:r>
            <a:endParaRPr lang="en-US" sz="1200" dirty="0">
              <a:latin typeface="Arial"/>
              <a:ea typeface="ヒラギノ角ゴ ProN W3" charset="0"/>
              <a:cs typeface="Arial"/>
              <a:sym typeface="Gill Sans" charset="0"/>
            </a:endParaRPr>
          </a:p>
        </p:txBody>
      </p:sp>
      <p:sp>
        <p:nvSpPr>
          <p:cNvPr id="8" name="Rectangle 47"/>
          <p:cNvSpPr>
            <a:spLocks/>
          </p:cNvSpPr>
          <p:nvPr/>
        </p:nvSpPr>
        <p:spPr bwMode="auto">
          <a:xfrm rot="16200000">
            <a:off x="5384144" y="1973974"/>
            <a:ext cx="894910"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DataSource</a:t>
            </a:r>
          </a:p>
        </p:txBody>
      </p:sp>
      <p:cxnSp>
        <p:nvCxnSpPr>
          <p:cNvPr id="9" name="Straight Arrow Connector 8"/>
          <p:cNvCxnSpPr>
            <a:stCxn id="5" idx="1"/>
            <a:endCxn id="7" idx="3"/>
          </p:cNvCxnSpPr>
          <p:nvPr/>
        </p:nvCxnSpPr>
        <p:spPr>
          <a:xfrm flipH="1">
            <a:off x="7076423" y="2056491"/>
            <a:ext cx="419760" cy="1317"/>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10" name="Rectangle 47"/>
          <p:cNvSpPr>
            <a:spLocks/>
          </p:cNvSpPr>
          <p:nvPr/>
        </p:nvSpPr>
        <p:spPr bwMode="auto">
          <a:xfrm rot="16200000">
            <a:off x="1217480" y="3289313"/>
            <a:ext cx="898123"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StreamLink</a:t>
            </a:r>
          </a:p>
        </p:txBody>
      </p:sp>
      <p:cxnSp>
        <p:nvCxnSpPr>
          <p:cNvPr id="13" name="Straight Arrow Connector 12"/>
          <p:cNvCxnSpPr/>
          <p:nvPr/>
        </p:nvCxnSpPr>
        <p:spPr>
          <a:xfrm flipH="1" flipV="1">
            <a:off x="1810017" y="3285624"/>
            <a:ext cx="1313553" cy="640"/>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cxnSp>
        <p:nvCxnSpPr>
          <p:cNvPr id="14" name="Straight Arrow Connector 13"/>
          <p:cNvCxnSpPr>
            <a:endCxn id="36" idx="0"/>
          </p:cNvCxnSpPr>
          <p:nvPr/>
        </p:nvCxnSpPr>
        <p:spPr>
          <a:xfrm flipH="1">
            <a:off x="5761646" y="2506108"/>
            <a:ext cx="763957" cy="534743"/>
          </a:xfrm>
          <a:prstGeom prst="straightConnector1">
            <a:avLst/>
          </a:prstGeom>
          <a:ln w="25400"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15" name="Rectangle 35"/>
          <p:cNvSpPr>
            <a:spLocks/>
          </p:cNvSpPr>
          <p:nvPr/>
        </p:nvSpPr>
        <p:spPr bwMode="auto">
          <a:xfrm>
            <a:off x="3123570" y="3046043"/>
            <a:ext cx="1380871" cy="897526"/>
          </a:xfrm>
          <a:prstGeom prst="rect">
            <a:avLst/>
          </a:prstGeom>
          <a:gradFill flip="none" rotWithShape="1">
            <a:gsLst>
              <a:gs pos="0">
                <a:srgbClr val="1F497D"/>
              </a:gs>
              <a:gs pos="100000">
                <a:srgbClr val="416EA0"/>
              </a:gs>
            </a:gsLst>
            <a:path path="circle">
              <a:fillToRect t="100000" r="100000"/>
            </a:path>
            <a:tileRect l="-100000" b="-10000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defTabSz="457200"/>
            <a:endParaRPr lang="en-US" sz="1200" b="1" dirty="0">
              <a:solidFill>
                <a:srgbClr val="FFFFFF"/>
              </a:solidFill>
              <a:latin typeface="Arial"/>
              <a:ea typeface="ヒラギノ角ゴ ProN W3" charset="0"/>
              <a:cs typeface="Arial"/>
              <a:sym typeface="Gill Sans" charset="0"/>
            </a:endParaRPr>
          </a:p>
        </p:txBody>
      </p:sp>
      <p:pic>
        <p:nvPicPr>
          <p:cNvPr id="16" name="Picture 15" descr="icon-platfor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5950" y="3585660"/>
            <a:ext cx="311391" cy="311392"/>
          </a:xfrm>
          <a:prstGeom prst="rect">
            <a:avLst/>
          </a:prstGeom>
        </p:spPr>
      </p:pic>
      <p:sp>
        <p:nvSpPr>
          <p:cNvPr id="17" name="TextBox 16"/>
          <p:cNvSpPr txBox="1"/>
          <p:nvPr/>
        </p:nvSpPr>
        <p:spPr>
          <a:xfrm>
            <a:off x="3579092" y="3598383"/>
            <a:ext cx="823575" cy="276999"/>
          </a:xfrm>
          <a:prstGeom prst="rect">
            <a:avLst/>
          </a:prstGeom>
          <a:noFill/>
        </p:spPr>
        <p:txBody>
          <a:bodyPr wrap="square" rIns="0" rtlCol="0">
            <a:spAutoFit/>
          </a:bodyPr>
          <a:lstStyle/>
          <a:p>
            <a:pPr defTabSz="457200"/>
            <a:r>
              <a:rPr lang="en-US" sz="1200" b="1" dirty="0" smtClean="0">
                <a:solidFill>
                  <a:schemeClr val="bg1"/>
                </a:solidFill>
                <a:ea typeface="ヒラギノ角ゴ ProN W3" charset="0"/>
                <a:cs typeface="Arial"/>
                <a:sym typeface="Gill Sans" charset="0"/>
              </a:rPr>
              <a:t>Liberator</a:t>
            </a:r>
            <a:endParaRPr lang="en-US" sz="1200" b="1" dirty="0">
              <a:solidFill>
                <a:schemeClr val="bg1"/>
              </a:solidFill>
              <a:ea typeface="ヒラギノ角ゴ ProN W3" charset="0"/>
              <a:cs typeface="Arial"/>
              <a:sym typeface="Gill Sans" charset="0"/>
            </a:endParaRPr>
          </a:p>
        </p:txBody>
      </p:sp>
      <p:cxnSp>
        <p:nvCxnSpPr>
          <p:cNvPr id="19" name="Straight Arrow Connector 9"/>
          <p:cNvCxnSpPr/>
          <p:nvPr/>
        </p:nvCxnSpPr>
        <p:spPr>
          <a:xfrm flipH="1">
            <a:off x="1810017" y="3681028"/>
            <a:ext cx="1314183" cy="0"/>
          </a:xfrm>
          <a:prstGeom prst="straightConnector1">
            <a:avLst/>
          </a:prstGeom>
          <a:ln w="25400"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22" name="TextBox 21"/>
          <p:cNvSpPr txBox="1"/>
          <p:nvPr/>
        </p:nvSpPr>
        <p:spPr>
          <a:xfrm>
            <a:off x="359532" y="3977804"/>
            <a:ext cx="1228431" cy="339057"/>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Client Charting application</a:t>
            </a:r>
            <a:endParaRPr kumimoji="0" lang="en-US" sz="1000" b="1" i="0" u="none" strike="noStrike" kern="0" cap="none" spc="0" normalizeH="0" baseline="0" noProof="0" dirty="0">
              <a:ln>
                <a:noFill/>
              </a:ln>
              <a:solidFill>
                <a:srgbClr val="17375E"/>
              </a:solidFill>
              <a:effectLst/>
              <a:uLnTx/>
              <a:uFillTx/>
              <a:latin typeface="Arial"/>
              <a:cs typeface="Arial"/>
            </a:endParaRPr>
          </a:p>
        </p:txBody>
      </p:sp>
      <p:pic>
        <p:nvPicPr>
          <p:cNvPr id="23" name="Picture 22" descr="device-desktop.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482" y="2981430"/>
            <a:ext cx="1004531" cy="84802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26" name="Picture 25" descr="Home-Server-ic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81485" y="4418203"/>
            <a:ext cx="893199" cy="89319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7" name="TextBox 26"/>
          <p:cNvSpPr txBox="1"/>
          <p:nvPr/>
        </p:nvSpPr>
        <p:spPr>
          <a:xfrm>
            <a:off x="7391758" y="5353656"/>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solidFill>
                  <a:srgbClr val="17375E"/>
                </a:solidFill>
                <a:latin typeface="Arial"/>
                <a:cs typeface="Arial"/>
              </a:rPr>
              <a:t>Historic Tick Data</a:t>
            </a:r>
            <a:endParaRPr kumimoji="0" lang="en-US" sz="1000" b="1" i="0" u="none" strike="noStrike" kern="0" cap="none" spc="0" normalizeH="0" baseline="0" noProof="0" dirty="0">
              <a:ln>
                <a:noFill/>
              </a:ln>
              <a:solidFill>
                <a:srgbClr val="17375E"/>
              </a:solidFill>
              <a:effectLst/>
              <a:uLnTx/>
              <a:uFillTx/>
              <a:latin typeface="Arial"/>
              <a:cs typeface="Arial"/>
            </a:endParaRPr>
          </a:p>
        </p:txBody>
      </p:sp>
      <p:sp>
        <p:nvSpPr>
          <p:cNvPr id="28" name="Rectangle 47"/>
          <p:cNvSpPr>
            <a:spLocks/>
          </p:cNvSpPr>
          <p:nvPr/>
        </p:nvSpPr>
        <p:spPr bwMode="auto">
          <a:xfrm>
            <a:off x="5989481" y="4418569"/>
            <a:ext cx="1072244" cy="895101"/>
          </a:xfrm>
          <a:prstGeom prst="rect">
            <a:avLst/>
          </a:prstGeom>
          <a:solidFill>
            <a:srgbClr val="DDD9C3"/>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200" dirty="0" smtClean="0">
                <a:latin typeface="Arial"/>
                <a:ea typeface="ヒラギノ角ゴ ProN W3" charset="0"/>
                <a:cs typeface="Arial"/>
                <a:sym typeface="Gill Sans" charset="0"/>
              </a:rPr>
              <a:t>Historic Data Adapter</a:t>
            </a:r>
            <a:endParaRPr lang="en-US" sz="1200" dirty="0">
              <a:latin typeface="Arial"/>
              <a:ea typeface="ヒラギノ角ゴ ProN W3" charset="0"/>
              <a:cs typeface="Arial"/>
              <a:sym typeface="Gill Sans" charset="0"/>
            </a:endParaRPr>
          </a:p>
        </p:txBody>
      </p:sp>
      <p:sp>
        <p:nvSpPr>
          <p:cNvPr id="29" name="Rectangle 47"/>
          <p:cNvSpPr>
            <a:spLocks/>
          </p:cNvSpPr>
          <p:nvPr/>
        </p:nvSpPr>
        <p:spPr bwMode="auto">
          <a:xfrm rot="16200000">
            <a:off x="5369446" y="4782286"/>
            <a:ext cx="894910" cy="286950"/>
          </a:xfrm>
          <a:prstGeom prst="rect">
            <a:avLst/>
          </a:prstGeom>
          <a:solidFill>
            <a:srgbClr val="C6D9F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p>
            <a:pPr algn="ctr" defTabSz="457200"/>
            <a:r>
              <a:rPr lang="en-US" sz="1000" b="1" dirty="0" smtClean="0">
                <a:latin typeface="Arial"/>
                <a:ea typeface="ヒラギノ角ゴ ProN W3" charset="0"/>
                <a:cs typeface="Arial"/>
                <a:sym typeface="Gill Sans" charset="0"/>
              </a:rPr>
              <a:t>DataSource</a:t>
            </a:r>
          </a:p>
        </p:txBody>
      </p:sp>
      <p:cxnSp>
        <p:nvCxnSpPr>
          <p:cNvPr id="30" name="Straight Arrow Connector 29"/>
          <p:cNvCxnSpPr>
            <a:stCxn id="26" idx="1"/>
            <a:endCxn id="28" idx="3"/>
          </p:cNvCxnSpPr>
          <p:nvPr/>
        </p:nvCxnSpPr>
        <p:spPr>
          <a:xfrm flipH="1">
            <a:off x="7061725" y="4864803"/>
            <a:ext cx="419760" cy="1317"/>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cxnSp>
        <p:nvCxnSpPr>
          <p:cNvPr id="31" name="Straight Arrow Connector 30"/>
          <p:cNvCxnSpPr>
            <a:stCxn id="28" idx="0"/>
            <a:endCxn id="36" idx="2"/>
          </p:cNvCxnSpPr>
          <p:nvPr/>
        </p:nvCxnSpPr>
        <p:spPr>
          <a:xfrm flipH="1" flipV="1">
            <a:off x="5761646" y="3938377"/>
            <a:ext cx="763957" cy="480192"/>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pic>
        <p:nvPicPr>
          <p:cNvPr id="37" name="Picture 36" descr="icon-platfor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0068" y="3573016"/>
            <a:ext cx="311391" cy="311392"/>
          </a:xfrm>
          <a:prstGeom prst="rect">
            <a:avLst/>
          </a:prstGeom>
        </p:spPr>
      </p:pic>
      <p:sp>
        <p:nvSpPr>
          <p:cNvPr id="38" name="TextBox 37"/>
          <p:cNvSpPr txBox="1"/>
          <p:nvPr/>
        </p:nvSpPr>
        <p:spPr>
          <a:xfrm>
            <a:off x="5453210" y="3584049"/>
            <a:ext cx="1072393" cy="276999"/>
          </a:xfrm>
          <a:prstGeom prst="rect">
            <a:avLst/>
          </a:prstGeom>
          <a:noFill/>
        </p:spPr>
        <p:txBody>
          <a:bodyPr wrap="square" rIns="0" rtlCol="0">
            <a:spAutoFit/>
          </a:bodyPr>
          <a:lstStyle/>
          <a:p>
            <a:pPr defTabSz="457200"/>
            <a:r>
              <a:rPr lang="en-US" sz="1200" b="1" dirty="0" smtClean="0">
                <a:solidFill>
                  <a:schemeClr val="bg1"/>
                </a:solidFill>
                <a:ea typeface="ヒラギノ角ゴ ProN W3" charset="0"/>
                <a:cs typeface="Arial"/>
                <a:sym typeface="Gill Sans" charset="0"/>
              </a:rPr>
              <a:t>Transformer</a:t>
            </a:r>
            <a:endParaRPr lang="en-US" sz="1200" b="1" dirty="0">
              <a:solidFill>
                <a:schemeClr val="bg1"/>
              </a:solidFill>
              <a:ea typeface="ヒラギノ角ゴ ProN W3" charset="0"/>
              <a:cs typeface="Arial"/>
              <a:sym typeface="Gill Sans" charset="0"/>
            </a:endParaRPr>
          </a:p>
        </p:txBody>
      </p:sp>
      <p:cxnSp>
        <p:nvCxnSpPr>
          <p:cNvPr id="41" name="Straight Arrow Connector 40"/>
          <p:cNvCxnSpPr/>
          <p:nvPr/>
        </p:nvCxnSpPr>
        <p:spPr>
          <a:xfrm flipH="1">
            <a:off x="4504441" y="3284984"/>
            <a:ext cx="493247" cy="0"/>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34" name="Flowchart: Magnetic Disk 33"/>
          <p:cNvSpPr/>
          <p:nvPr/>
        </p:nvSpPr>
        <p:spPr>
          <a:xfrm>
            <a:off x="5160068" y="3171723"/>
            <a:ext cx="293142" cy="251361"/>
          </a:xfrm>
          <a:prstGeom prst="flowChartMagneticDisk">
            <a:avLst/>
          </a:prstGeom>
          <a:solidFill>
            <a:schemeClr val="tx1">
              <a:lumMod val="75000"/>
              <a:lumOff val="25000"/>
            </a:schemeClr>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5" name="TextBox 34"/>
          <p:cNvSpPr txBox="1"/>
          <p:nvPr/>
        </p:nvSpPr>
        <p:spPr>
          <a:xfrm>
            <a:off x="5453284" y="3068960"/>
            <a:ext cx="1072393" cy="461665"/>
          </a:xfrm>
          <a:prstGeom prst="rect">
            <a:avLst/>
          </a:prstGeom>
          <a:noFill/>
        </p:spPr>
        <p:txBody>
          <a:bodyPr wrap="square" rIns="0" rtlCol="0">
            <a:spAutoFit/>
          </a:bodyPr>
          <a:lstStyle/>
          <a:p>
            <a:pPr defTabSz="457200"/>
            <a:r>
              <a:rPr lang="en-US" sz="1200" dirty="0" smtClean="0">
                <a:solidFill>
                  <a:schemeClr val="bg1"/>
                </a:solidFill>
                <a:ea typeface="ヒラギノ角ゴ ProN W3" charset="0"/>
                <a:cs typeface="Arial"/>
                <a:sym typeface="Gill Sans" charset="0"/>
              </a:rPr>
              <a:t>Intraday cache</a:t>
            </a:r>
            <a:endParaRPr lang="en-US" sz="1200" dirty="0">
              <a:solidFill>
                <a:schemeClr val="bg1"/>
              </a:solidFill>
              <a:ea typeface="ヒラギノ角ゴ ProN W3" charset="0"/>
              <a:cs typeface="Arial"/>
              <a:sym typeface="Gill Sans" charset="0"/>
            </a:endParaRPr>
          </a:p>
        </p:txBody>
      </p:sp>
      <p:sp>
        <p:nvSpPr>
          <p:cNvPr id="40" name="TextBox 39"/>
          <p:cNvSpPr txBox="1"/>
          <p:nvPr/>
        </p:nvSpPr>
        <p:spPr>
          <a:xfrm>
            <a:off x="3607619" y="3140968"/>
            <a:ext cx="1072393" cy="276999"/>
          </a:xfrm>
          <a:prstGeom prst="rect">
            <a:avLst/>
          </a:prstGeom>
          <a:noFill/>
        </p:spPr>
        <p:txBody>
          <a:bodyPr wrap="square" rIns="0" rtlCol="0">
            <a:spAutoFit/>
          </a:bodyPr>
          <a:lstStyle/>
          <a:p>
            <a:pPr defTabSz="457200"/>
            <a:r>
              <a:rPr lang="en-US" sz="1200" dirty="0" smtClean="0">
                <a:solidFill>
                  <a:schemeClr val="bg1"/>
                </a:solidFill>
                <a:ea typeface="ヒラギノ角ゴ ProN W3" charset="0"/>
                <a:cs typeface="Arial"/>
                <a:sym typeface="Gill Sans" charset="0"/>
              </a:rPr>
              <a:t>Snapshot</a:t>
            </a:r>
            <a:endParaRPr lang="en-US" sz="1200" dirty="0">
              <a:solidFill>
                <a:schemeClr val="bg1"/>
              </a:solidFill>
              <a:ea typeface="ヒラギノ角ゴ ProN W3" charset="0"/>
              <a:cs typeface="Arial"/>
              <a:sym typeface="Gill Sans" charset="0"/>
            </a:endParaRPr>
          </a:p>
        </p:txBody>
      </p:sp>
      <p:sp>
        <p:nvSpPr>
          <p:cNvPr id="42" name="Left Arrow 41"/>
          <p:cNvSpPr/>
          <p:nvPr/>
        </p:nvSpPr>
        <p:spPr>
          <a:xfrm>
            <a:off x="3285950" y="3171723"/>
            <a:ext cx="293142" cy="246244"/>
          </a:xfrm>
          <a:prstGeom prst="leftArrow">
            <a:avLst/>
          </a:prstGeom>
          <a:solidFill>
            <a:schemeClr val="tx1">
              <a:lumMod val="75000"/>
              <a:lumOff val="25000"/>
            </a:schemeClr>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44" name="Straight Arrow Connector 43"/>
          <p:cNvCxnSpPr/>
          <p:nvPr/>
        </p:nvCxnSpPr>
        <p:spPr>
          <a:xfrm>
            <a:off x="1810017" y="3171723"/>
            <a:ext cx="1313553" cy="1"/>
          </a:xfrm>
          <a:prstGeom prst="straightConnector1">
            <a:avLst/>
          </a:prstGeom>
          <a:ln w="3175"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47" name="TextBox 46"/>
          <p:cNvSpPr txBox="1"/>
          <p:nvPr/>
        </p:nvSpPr>
        <p:spPr>
          <a:xfrm>
            <a:off x="1955154" y="2761368"/>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latin typeface="Arial"/>
                <a:cs typeface="Arial"/>
              </a:rPr>
              <a:t>HTTP request for snapshot</a:t>
            </a:r>
            <a:endParaRPr kumimoji="0" lang="en-US" sz="1000" b="1" i="0" u="none" strike="noStrike" kern="0" cap="none" spc="0" normalizeH="0" baseline="0" noProof="0" dirty="0">
              <a:ln>
                <a:noFill/>
              </a:ln>
              <a:effectLst/>
              <a:uLnTx/>
              <a:uFillTx/>
              <a:latin typeface="Arial"/>
              <a:cs typeface="Arial"/>
            </a:endParaRPr>
          </a:p>
        </p:txBody>
      </p:sp>
      <p:sp>
        <p:nvSpPr>
          <p:cNvPr id="48" name="TextBox 47"/>
          <p:cNvSpPr txBox="1"/>
          <p:nvPr/>
        </p:nvSpPr>
        <p:spPr>
          <a:xfrm>
            <a:off x="1919150" y="3769480"/>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latin typeface="Arial"/>
                <a:cs typeface="Arial"/>
              </a:rPr>
              <a:t>Real-time update stream</a:t>
            </a:r>
            <a:endParaRPr kumimoji="0" lang="en-US" sz="1000" b="1" i="0" u="none" strike="noStrike" kern="0" cap="none" spc="0" normalizeH="0" baseline="0" noProof="0" dirty="0">
              <a:ln>
                <a:noFill/>
              </a:ln>
              <a:effectLst/>
              <a:uLnTx/>
              <a:uFillTx/>
              <a:latin typeface="Arial"/>
              <a:cs typeface="Arial"/>
            </a:endParaRPr>
          </a:p>
        </p:txBody>
      </p:sp>
      <p:sp>
        <p:nvSpPr>
          <p:cNvPr id="52" name="TextBox 51"/>
          <p:cNvSpPr txBox="1"/>
          <p:nvPr/>
        </p:nvSpPr>
        <p:spPr>
          <a:xfrm>
            <a:off x="6372200" y="4038603"/>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latin typeface="Arial"/>
                <a:cs typeface="Arial"/>
              </a:rPr>
              <a:t>Historic data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effectLst/>
                <a:uLnTx/>
                <a:uFillTx/>
                <a:latin typeface="Arial"/>
                <a:cs typeface="Arial"/>
              </a:rPr>
              <a:t>(tick</a:t>
            </a:r>
            <a:r>
              <a:rPr kumimoji="0" lang="en-US" sz="1000" b="1" i="0" u="none" strike="noStrike" kern="0" cap="none" spc="0" normalizeH="0" noProof="0" dirty="0" smtClean="0">
                <a:ln>
                  <a:noFill/>
                </a:ln>
                <a:effectLst/>
                <a:uLnTx/>
                <a:uFillTx/>
                <a:latin typeface="Arial"/>
                <a:cs typeface="Arial"/>
              </a:rPr>
              <a:t> series)</a:t>
            </a:r>
            <a:endParaRPr kumimoji="0" lang="en-US" sz="1000" b="1" i="0" u="none" strike="noStrike" kern="0" cap="none" spc="0" normalizeH="0" baseline="0" noProof="0" dirty="0">
              <a:ln>
                <a:noFill/>
              </a:ln>
              <a:effectLst/>
              <a:uLnTx/>
              <a:uFillTx/>
              <a:latin typeface="Arial"/>
              <a:cs typeface="Arial"/>
            </a:endParaRPr>
          </a:p>
        </p:txBody>
      </p:sp>
      <p:sp>
        <p:nvSpPr>
          <p:cNvPr id="53" name="TextBox 52"/>
          <p:cNvSpPr txBox="1"/>
          <p:nvPr/>
        </p:nvSpPr>
        <p:spPr>
          <a:xfrm>
            <a:off x="6372200" y="2617352"/>
            <a:ext cx="1068674" cy="379600"/>
          </a:xfrm>
          <a:prstGeom prst="rect">
            <a:avLst/>
          </a:prstGeom>
          <a:noFill/>
          <a:effectLst/>
        </p:spPr>
        <p:txBody>
          <a:bodyPr wrap="square" tIns="0" bIns="0" rtlCol="0" anchor="t" anchorCtr="0">
            <a:noAutofit/>
          </a:bodyPr>
          <a:lstStyle>
            <a:defPPr>
              <a:defRPr lang="en-US"/>
            </a:defPPr>
            <a:lvl1pPr algn="ctr">
              <a:defRPr sz="2800">
                <a:latin typeface="Arial Black"/>
                <a:cs typeface="Arial Black"/>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latin typeface="Arial"/>
                <a:cs typeface="Arial"/>
              </a:rPr>
              <a:t>Price updates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effectLst/>
                <a:uLnTx/>
                <a:uFillTx/>
                <a:latin typeface="Arial"/>
                <a:cs typeface="Arial"/>
              </a:rPr>
              <a:t>(ticks)</a:t>
            </a:r>
            <a:endParaRPr kumimoji="0" lang="en-US" sz="1000" b="1" i="0" u="none" strike="noStrike" kern="0" cap="none" spc="0" normalizeH="0" baseline="0" noProof="0" dirty="0">
              <a:ln>
                <a:noFill/>
              </a:ln>
              <a:effectLst/>
              <a:uLnTx/>
              <a:uFillTx/>
              <a:latin typeface="Arial"/>
              <a:cs typeface="Arial"/>
            </a:endParaRPr>
          </a:p>
        </p:txBody>
      </p:sp>
      <p:cxnSp>
        <p:nvCxnSpPr>
          <p:cNvPr id="54" name="Straight Arrow Connector 9"/>
          <p:cNvCxnSpPr/>
          <p:nvPr/>
        </p:nvCxnSpPr>
        <p:spPr>
          <a:xfrm flipH="1">
            <a:off x="4504441" y="3681028"/>
            <a:ext cx="444518" cy="0"/>
          </a:xfrm>
          <a:prstGeom prst="straightConnector1">
            <a:avLst/>
          </a:prstGeom>
          <a:ln w="25400" cmpd="sng">
            <a:prstDash val="sysDash"/>
            <a:headEnd type="none"/>
            <a:tailEnd type="triangle"/>
          </a:ln>
          <a:effectLst/>
        </p:spPr>
        <p:style>
          <a:lnRef idx="2">
            <a:schemeClr val="dk1"/>
          </a:lnRef>
          <a:fillRef idx="0">
            <a:schemeClr val="dk1"/>
          </a:fillRef>
          <a:effectRef idx="1">
            <a:schemeClr val="dk1"/>
          </a:effectRef>
          <a:fontRef idx="minor">
            <a:schemeClr val="tx1"/>
          </a:fontRef>
        </p:style>
      </p:cxnSp>
      <p:sp>
        <p:nvSpPr>
          <p:cNvPr id="58" name="Title 1"/>
          <p:cNvSpPr>
            <a:spLocks noGrp="1"/>
          </p:cNvSpPr>
          <p:nvPr>
            <p:ph type="title"/>
          </p:nvPr>
        </p:nvSpPr>
        <p:spPr>
          <a:xfrm>
            <a:off x="457200" y="274639"/>
            <a:ext cx="8229600" cy="1143000"/>
          </a:xfrm>
        </p:spPr>
        <p:txBody>
          <a:bodyPr/>
          <a:lstStyle/>
          <a:p>
            <a:r>
              <a:rPr lang="en-GB" dirty="0" smtClean="0"/>
              <a:t>Data Model</a:t>
            </a:r>
            <a:endParaRPr lang="en-GB" dirty="0"/>
          </a:p>
        </p:txBody>
      </p:sp>
    </p:spTree>
    <p:extLst>
      <p:ext uri="{BB962C8B-B14F-4D97-AF65-F5344CB8AC3E}">
        <p14:creationId xmlns:p14="http://schemas.microsoft.com/office/powerpoint/2010/main" val="403581295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Time-series Requests</a:t>
            </a:r>
            <a:endParaRPr lang="en-GB" dirty="0"/>
          </a:p>
        </p:txBody>
      </p:sp>
      <p:sp>
        <p:nvSpPr>
          <p:cNvPr id="3" name="Content Placeholder 2"/>
          <p:cNvSpPr>
            <a:spLocks noGrp="1"/>
          </p:cNvSpPr>
          <p:nvPr>
            <p:ph idx="1"/>
          </p:nvPr>
        </p:nvSpPr>
        <p:spPr>
          <a:xfrm>
            <a:off x="457200" y="3731571"/>
            <a:ext cx="8229600" cy="2181705"/>
          </a:xfrm>
          <a:ln>
            <a:noFill/>
          </a:ln>
        </p:spPr>
        <p:txBody>
          <a:bodyPr>
            <a:normAutofit/>
          </a:bodyPr>
          <a:lstStyle/>
          <a:p>
            <a:pPr lvl="1"/>
            <a:endParaRPr lang="en-GB" dirty="0" smtClean="0"/>
          </a:p>
          <a:p>
            <a:pPr marL="0" indent="0">
              <a:buNone/>
            </a:pPr>
            <a:endParaRPr lang="en-GB" dirty="0" smtClean="0"/>
          </a:p>
          <a:p>
            <a:pPr marL="0" indent="0">
              <a:buNone/>
            </a:pPr>
            <a:r>
              <a:rPr lang="en-GB" dirty="0" smtClean="0"/>
              <a:t>Example: </a:t>
            </a:r>
            <a:br>
              <a:rPr lang="en-GB" dirty="0" smtClean="0"/>
            </a:br>
            <a:r>
              <a:rPr lang="en-GB" dirty="0" smtClean="0"/>
              <a:t>	</a:t>
            </a:r>
            <a:r>
              <a:rPr lang="en-US" sz="1800" kern="0" dirty="0" smtClean="0">
                <a:latin typeface="Courier New" pitchFamily="49" charset="0"/>
                <a:cs typeface="Courier New" pitchFamily="49" charset="0"/>
              </a:rPr>
              <a:t>/CHARTS/GBPUSD? Start=05-06-05&amp;end=06-06-12&amp;interval=1H</a:t>
            </a:r>
            <a:endParaRPr lang="en-US" sz="1600" kern="0" dirty="0" smtClean="0">
              <a:latin typeface="Courier New" pitchFamily="49" charset="0"/>
              <a:cs typeface="Courier New" pitchFamily="49" charset="0"/>
            </a:endParaRPr>
          </a:p>
          <a:p>
            <a:endParaRPr lang="en-GB" dirty="0" smtClean="0"/>
          </a:p>
          <a:p>
            <a:pPr marL="0" lvl="0" indent="0" algn="ctr" defTabSz="914400">
              <a:spcBef>
                <a:spcPts val="0"/>
              </a:spcBef>
              <a:buClrTx/>
              <a:buSzTx/>
              <a:buNone/>
              <a:defRPr/>
            </a:pPr>
            <a:endParaRPr lang="en-US" sz="2000" kern="0" dirty="0" smtClean="0">
              <a:latin typeface="Courier New" pitchFamily="49" charset="0"/>
              <a:cs typeface="Courier New" pitchFamily="49" charset="0"/>
            </a:endParaRPr>
          </a:p>
        </p:txBody>
      </p:sp>
      <p:graphicFrame>
        <p:nvGraphicFramePr>
          <p:cNvPr id="5" name="Diagram 4"/>
          <p:cNvGraphicFramePr/>
          <p:nvPr>
            <p:extLst>
              <p:ext uri="{D42A27DB-BD31-4B8C-83A1-F6EECF244321}">
                <p14:modId xmlns:p14="http://schemas.microsoft.com/office/powerpoint/2010/main" val="2920386566"/>
              </p:ext>
            </p:extLst>
          </p:nvPr>
        </p:nvGraphicFramePr>
        <p:xfrm>
          <a:off x="2104791" y="1880828"/>
          <a:ext cx="4968552" cy="230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704933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descr="[FAN-Global-Wind-Energy-ETF-Chart-2008-2009.png]"/>
          <p:cNvPicPr>
            <a:picLocks noChangeAspect="1" noChangeArrowheads="1"/>
          </p:cNvPicPr>
          <p:nvPr/>
        </p:nvPicPr>
        <p:blipFill>
          <a:blip r:embed="rId2" cstate="print"/>
          <a:srcRect t="14250" b="3078"/>
          <a:stretch>
            <a:fillRect/>
          </a:stretch>
        </p:blipFill>
        <p:spPr bwMode="auto">
          <a:xfrm>
            <a:off x="0" y="0"/>
            <a:ext cx="9144000" cy="6858000"/>
          </a:xfrm>
          <a:prstGeom prst="rect">
            <a:avLst/>
          </a:prstGeom>
          <a:noFill/>
        </p:spPr>
      </p:pic>
      <p:sp>
        <p:nvSpPr>
          <p:cNvPr id="43" name="Rectangle 42"/>
          <p:cNvSpPr/>
          <p:nvPr/>
        </p:nvSpPr>
        <p:spPr>
          <a:xfrm>
            <a:off x="0" y="476672"/>
            <a:ext cx="6804248" cy="6381328"/>
          </a:xfrm>
          <a:prstGeom prst="rect">
            <a:avLst/>
          </a:prstGeom>
          <a:solidFill>
            <a:schemeClr val="accent6">
              <a:lumMod val="20000"/>
              <a:lumOff val="80000"/>
              <a:alpha val="40000"/>
            </a:schemeClr>
          </a:solidFill>
        </p:spPr>
        <p:style>
          <a:lnRef idx="1">
            <a:schemeClr val="accent6"/>
          </a:lnRef>
          <a:fillRef idx="2">
            <a:schemeClr val="accent6"/>
          </a:fillRef>
          <a:effectRef idx="1">
            <a:schemeClr val="accent6"/>
          </a:effectRef>
          <a:fontRef idx="minor">
            <a:schemeClr val="dk1"/>
          </a:fontRef>
        </p:style>
        <p:txBody>
          <a:bodyPr rtlCol="0" anchor="t"/>
          <a:lstStyle/>
          <a:p>
            <a:pPr algn="ctr"/>
            <a:endParaRPr lang="en-GB" b="1" dirty="0" smtClean="0"/>
          </a:p>
          <a:p>
            <a:pPr algn="ctr"/>
            <a:endParaRPr lang="en-GB" b="1" dirty="0" smtClean="0"/>
          </a:p>
          <a:p>
            <a:pPr algn="ctr"/>
            <a:endParaRPr lang="en-GB" b="1" dirty="0" smtClean="0"/>
          </a:p>
          <a:p>
            <a:pPr algn="ctr"/>
            <a:r>
              <a:rPr lang="en-GB" b="1" dirty="0" smtClean="0"/>
              <a:t>Historic Data</a:t>
            </a:r>
          </a:p>
          <a:p>
            <a:pPr algn="ctr"/>
            <a:r>
              <a:rPr lang="en-GB" dirty="0" smtClean="0"/>
              <a:t>from tick archive</a:t>
            </a:r>
            <a:endParaRPr lang="en-GB" dirty="0"/>
          </a:p>
        </p:txBody>
      </p:sp>
      <p:sp>
        <p:nvSpPr>
          <p:cNvPr id="45" name="Rectangle 44"/>
          <p:cNvSpPr/>
          <p:nvPr/>
        </p:nvSpPr>
        <p:spPr>
          <a:xfrm>
            <a:off x="6804248" y="476672"/>
            <a:ext cx="1340532" cy="6381328"/>
          </a:xfrm>
          <a:prstGeom prst="rect">
            <a:avLst/>
          </a:prstGeom>
          <a:solidFill>
            <a:schemeClr val="accent6">
              <a:lumMod val="40000"/>
              <a:lumOff val="60000"/>
              <a:alpha val="53000"/>
            </a:schemeClr>
          </a:solidFill>
        </p:spPr>
        <p:style>
          <a:lnRef idx="1">
            <a:schemeClr val="accent6"/>
          </a:lnRef>
          <a:fillRef idx="2">
            <a:schemeClr val="accent6"/>
          </a:fillRef>
          <a:effectRef idx="1">
            <a:schemeClr val="accent6"/>
          </a:effectRef>
          <a:fontRef idx="minor">
            <a:schemeClr val="dk1"/>
          </a:fontRef>
        </p:style>
        <p:txBody>
          <a:bodyPr rtlCol="0" anchor="t"/>
          <a:lstStyle/>
          <a:p>
            <a:pPr algn="ctr"/>
            <a:endParaRPr lang="en-GB" b="1" dirty="0" smtClean="0"/>
          </a:p>
          <a:p>
            <a:pPr algn="ctr"/>
            <a:endParaRPr lang="en-GB" b="1" dirty="0" smtClean="0"/>
          </a:p>
          <a:p>
            <a:pPr algn="ctr"/>
            <a:endParaRPr lang="en-GB" b="1" dirty="0" smtClean="0"/>
          </a:p>
          <a:p>
            <a:pPr algn="ctr"/>
            <a:r>
              <a:rPr lang="en-GB" b="1" dirty="0" smtClean="0"/>
              <a:t>Intraday</a:t>
            </a:r>
          </a:p>
          <a:p>
            <a:pPr algn="ctr"/>
            <a:r>
              <a:rPr lang="en-GB" dirty="0" smtClean="0"/>
              <a:t>cached tick data</a:t>
            </a:r>
            <a:endParaRPr lang="en-GB" dirty="0"/>
          </a:p>
        </p:txBody>
      </p:sp>
      <p:sp>
        <p:nvSpPr>
          <p:cNvPr id="46" name="Rectangle 45"/>
          <p:cNvSpPr/>
          <p:nvPr/>
        </p:nvSpPr>
        <p:spPr>
          <a:xfrm>
            <a:off x="8144780" y="0"/>
            <a:ext cx="360040" cy="6858000"/>
          </a:xfrm>
          <a:prstGeom prst="rect">
            <a:avLst/>
          </a:prstGeom>
          <a:solidFill>
            <a:srgbClr val="92D050">
              <a:alpha val="54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en-GB" b="1" dirty="0" smtClean="0"/>
              <a:t>Real </a:t>
            </a:r>
          </a:p>
          <a:p>
            <a:pPr algn="ctr"/>
            <a:endParaRPr lang="en-GB" b="1" dirty="0" smtClean="0"/>
          </a:p>
          <a:p>
            <a:pPr algn="ctr"/>
            <a:endParaRPr lang="en-GB" b="1" dirty="0" smtClean="0"/>
          </a:p>
          <a:p>
            <a:pPr algn="ctr"/>
            <a:r>
              <a:rPr lang="en-GB" b="1" dirty="0" smtClean="0"/>
              <a:t>Tim</a:t>
            </a:r>
          </a:p>
          <a:p>
            <a:pPr algn="ctr"/>
            <a:r>
              <a:rPr lang="en-GB" b="1" dirty="0" smtClean="0"/>
              <a:t>e</a:t>
            </a:r>
            <a:endParaRPr lang="en-GB" dirty="0"/>
          </a:p>
        </p:txBody>
      </p:sp>
      <p:sp>
        <p:nvSpPr>
          <p:cNvPr id="49" name="Rectangle 48"/>
          <p:cNvSpPr/>
          <p:nvPr/>
        </p:nvSpPr>
        <p:spPr>
          <a:xfrm>
            <a:off x="0" y="0"/>
            <a:ext cx="8144780" cy="476672"/>
          </a:xfrm>
          <a:prstGeom prst="rect">
            <a:avLst/>
          </a:prstGeom>
          <a:solidFill>
            <a:schemeClr val="accent6">
              <a:lumMod val="20000"/>
              <a:lumOff val="80000"/>
              <a:alpha val="64000"/>
            </a:schemeClr>
          </a:solidFill>
        </p:spPr>
        <p:style>
          <a:lnRef idx="1">
            <a:schemeClr val="accent6"/>
          </a:lnRef>
          <a:fillRef idx="2">
            <a:schemeClr val="accent6"/>
          </a:fillRef>
          <a:effectRef idx="1">
            <a:schemeClr val="accent6"/>
          </a:effectRef>
          <a:fontRef idx="minor">
            <a:schemeClr val="dk1"/>
          </a:fontRef>
        </p:style>
        <p:txBody>
          <a:bodyPr rtlCol="0" anchor="t"/>
          <a:lstStyle/>
          <a:p>
            <a:pPr algn="ctr"/>
            <a:r>
              <a:rPr lang="en-GB" b="1" dirty="0" smtClean="0"/>
              <a:t>			Snapshot </a:t>
            </a:r>
            <a:r>
              <a:rPr lang="en-GB" dirty="0" smtClean="0"/>
              <a:t>HTTP</a:t>
            </a:r>
            <a:endParaRPr lang="en-GB" dirty="0"/>
          </a:p>
        </p:txBody>
      </p:sp>
    </p:spTree>
    <p:extLst>
      <p:ext uri="{BB962C8B-B14F-4D97-AF65-F5344CB8AC3E}">
        <p14:creationId xmlns:p14="http://schemas.microsoft.com/office/powerpoint/2010/main" val="13673014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2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20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20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6" grpId="0" animBg="1"/>
      <p:bldP spid="4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Transformer Modules</a:t>
            </a:r>
          </a:p>
        </p:txBody>
      </p:sp>
      <p:sp>
        <p:nvSpPr>
          <p:cNvPr id="64516" name="Rectangle 4"/>
          <p:cNvSpPr>
            <a:spLocks noChangeArrowheads="1"/>
          </p:cNvSpPr>
          <p:nvPr/>
        </p:nvSpPr>
        <p:spPr bwMode="auto">
          <a:xfrm>
            <a:off x="611188" y="4508500"/>
            <a:ext cx="1439862"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
          <a:lstStyle/>
          <a:p>
            <a:pPr algn="ctr"/>
            <a:r>
              <a:rPr lang="en-GB"/>
              <a:t>DataSource</a:t>
            </a:r>
          </a:p>
        </p:txBody>
      </p:sp>
      <p:sp>
        <p:nvSpPr>
          <p:cNvPr id="64517" name="Rectangle 5"/>
          <p:cNvSpPr>
            <a:spLocks noChangeArrowheads="1"/>
          </p:cNvSpPr>
          <p:nvPr/>
        </p:nvSpPr>
        <p:spPr bwMode="auto">
          <a:xfrm>
            <a:off x="3132138" y="4508500"/>
            <a:ext cx="2159000"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1"/>
          <a:lstStyle/>
          <a:p>
            <a:pPr algn="ctr"/>
            <a:r>
              <a:rPr lang="en-GB"/>
              <a:t>Transformer</a:t>
            </a:r>
          </a:p>
        </p:txBody>
      </p:sp>
      <p:sp>
        <p:nvSpPr>
          <p:cNvPr id="64518" name="Rectangle 9"/>
          <p:cNvSpPr>
            <a:spLocks noChangeArrowheads="1"/>
          </p:cNvSpPr>
          <p:nvPr/>
        </p:nvSpPr>
        <p:spPr bwMode="auto">
          <a:xfrm>
            <a:off x="6372225" y="4508500"/>
            <a:ext cx="1439863" cy="180022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nchor="ctr"/>
          <a:lstStyle/>
          <a:p>
            <a:pPr algn="ctr"/>
            <a:r>
              <a:rPr lang="en-GB"/>
              <a:t>DataSource</a:t>
            </a:r>
          </a:p>
        </p:txBody>
      </p:sp>
      <p:sp>
        <p:nvSpPr>
          <p:cNvPr id="64519" name="Rectangle 11"/>
          <p:cNvSpPr>
            <a:spLocks noChangeArrowheads="1"/>
          </p:cNvSpPr>
          <p:nvPr/>
        </p:nvSpPr>
        <p:spPr bwMode="auto">
          <a:xfrm>
            <a:off x="3563938" y="5013325"/>
            <a:ext cx="1295400" cy="1008063"/>
          </a:xfrm>
          <a:prstGeom prst="rect">
            <a:avLst/>
          </a:prstGeom>
          <a:solidFill>
            <a:srgbClr val="C0C0C0"/>
          </a:solidFill>
          <a:ln w="9525">
            <a:solidFill>
              <a:schemeClr val="bg1">
                <a:lumMod val="95000"/>
              </a:schemeClr>
            </a:solidFill>
            <a:miter lim="800000"/>
            <a:headEnd/>
            <a:tailEnd/>
          </a:ln>
        </p:spPr>
        <p:txBody>
          <a:bodyPr wrap="none" anchor="ctr"/>
          <a:lstStyle/>
          <a:p>
            <a:pPr algn="ctr"/>
            <a:r>
              <a:rPr lang="en-GB"/>
              <a:t>Module A</a:t>
            </a:r>
          </a:p>
        </p:txBody>
      </p:sp>
      <p:sp>
        <p:nvSpPr>
          <p:cNvPr id="64520" name="AutoShape 13"/>
          <p:cNvSpPr>
            <a:spLocks noChangeArrowheads="1"/>
          </p:cNvSpPr>
          <p:nvPr/>
        </p:nvSpPr>
        <p:spPr bwMode="auto">
          <a:xfrm>
            <a:off x="2124075" y="4941888"/>
            <a:ext cx="1008063" cy="215900"/>
          </a:xfrm>
          <a:prstGeom prst="rightArrow">
            <a:avLst>
              <a:gd name="adj1" fmla="val 32352"/>
              <a:gd name="adj2" fmla="val 165451"/>
            </a:avLst>
          </a:prstGeom>
          <a:solidFill>
            <a:srgbClr val="FF0000"/>
          </a:solidFill>
          <a:ln w="9525">
            <a:solidFill>
              <a:schemeClr val="tx1"/>
            </a:solidFill>
            <a:miter lim="800000"/>
            <a:headEnd/>
            <a:tailEnd/>
          </a:ln>
        </p:spPr>
        <p:txBody>
          <a:bodyPr wrap="none" anchor="ctr"/>
          <a:lstStyle/>
          <a:p>
            <a:endParaRPr lang="en-US"/>
          </a:p>
        </p:txBody>
      </p:sp>
      <p:sp>
        <p:nvSpPr>
          <p:cNvPr id="64521" name="AutoShape 14"/>
          <p:cNvSpPr>
            <a:spLocks noChangeArrowheads="1"/>
          </p:cNvSpPr>
          <p:nvPr/>
        </p:nvSpPr>
        <p:spPr bwMode="auto">
          <a:xfrm>
            <a:off x="4787900" y="5661025"/>
            <a:ext cx="1584325" cy="215900"/>
          </a:xfrm>
          <a:prstGeom prst="rightArrow">
            <a:avLst>
              <a:gd name="adj1" fmla="val 32352"/>
              <a:gd name="adj2" fmla="val 171327"/>
            </a:avLst>
          </a:prstGeom>
          <a:solidFill>
            <a:srgbClr val="FF0000"/>
          </a:solidFill>
          <a:ln w="9525">
            <a:solidFill>
              <a:schemeClr val="tx1"/>
            </a:solidFill>
            <a:miter lim="800000"/>
            <a:headEnd/>
            <a:tailEnd/>
          </a:ln>
        </p:spPr>
        <p:txBody>
          <a:bodyPr wrap="none" anchor="ctr"/>
          <a:lstStyle/>
          <a:p>
            <a:endParaRPr lang="en-US"/>
          </a:p>
        </p:txBody>
      </p:sp>
      <p:sp>
        <p:nvSpPr>
          <p:cNvPr id="64522" name="AutoShape 15"/>
          <p:cNvSpPr>
            <a:spLocks noChangeArrowheads="1"/>
          </p:cNvSpPr>
          <p:nvPr/>
        </p:nvSpPr>
        <p:spPr bwMode="auto">
          <a:xfrm>
            <a:off x="3276600" y="5157788"/>
            <a:ext cx="574675" cy="215900"/>
          </a:xfrm>
          <a:prstGeom prst="rightArrow">
            <a:avLst>
              <a:gd name="adj1" fmla="val 35296"/>
              <a:gd name="adj2" fmla="val 162503"/>
            </a:avLst>
          </a:prstGeom>
          <a:solidFill>
            <a:srgbClr val="FF0000"/>
          </a:solidFill>
          <a:ln w="9525">
            <a:solidFill>
              <a:schemeClr val="tx1"/>
            </a:solidFill>
            <a:miter lim="800000"/>
            <a:headEnd/>
            <a:tailEnd/>
          </a:ln>
        </p:spPr>
        <p:txBody>
          <a:bodyPr wrap="none" anchor="ctr"/>
          <a:lstStyle/>
          <a:p>
            <a:endParaRPr lang="en-US"/>
          </a:p>
        </p:txBody>
      </p:sp>
      <p:graphicFrame>
        <p:nvGraphicFramePr>
          <p:cNvPr id="2" name="Diagram 1"/>
          <p:cNvGraphicFramePr/>
          <p:nvPr>
            <p:extLst>
              <p:ext uri="{D42A27DB-BD31-4B8C-83A1-F6EECF244321}">
                <p14:modId xmlns:p14="http://schemas.microsoft.com/office/powerpoint/2010/main" val="1061614406"/>
              </p:ext>
            </p:extLst>
          </p:nvPr>
        </p:nvGraphicFramePr>
        <p:xfrm>
          <a:off x="1331119" y="1592796"/>
          <a:ext cx="5905177" cy="25512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6"/>
          <p:cNvSpPr>
            <a:spLocks noGrp="1"/>
          </p:cNvSpPr>
          <p:nvPr>
            <p:ph type="title"/>
          </p:nvPr>
        </p:nvSpPr>
        <p:spPr/>
        <p:txBody>
          <a:bodyPr/>
          <a:lstStyle/>
          <a:p>
            <a:pPr eaLnBrk="1" hangingPunct="1"/>
            <a:r>
              <a:rPr lang="en-GB" dirty="0" smtClean="0"/>
              <a:t>Functional Chaining of Modules</a:t>
            </a:r>
          </a:p>
        </p:txBody>
      </p:sp>
      <p:sp>
        <p:nvSpPr>
          <p:cNvPr id="76804"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68C0B8A1-014E-4EFE-B5DF-2FDCD963CBE2}" type="slidenum">
              <a:rPr lang="en-GB" smtClean="0"/>
              <a:pPr fontAlgn="base">
                <a:spcBef>
                  <a:spcPct val="0"/>
                </a:spcBef>
                <a:spcAft>
                  <a:spcPct val="0"/>
                </a:spcAft>
                <a:defRPr/>
              </a:pPr>
              <a:t>6</a:t>
            </a:fld>
            <a:endParaRPr lang="en-GB" smtClean="0"/>
          </a:p>
        </p:txBody>
      </p:sp>
      <p:sp>
        <p:nvSpPr>
          <p:cNvPr id="6" name="Rectangle 5"/>
          <p:cNvSpPr/>
          <p:nvPr/>
        </p:nvSpPr>
        <p:spPr>
          <a:xfrm>
            <a:off x="1170384" y="2240868"/>
            <a:ext cx="1785937"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Feed Normalisation</a:t>
            </a:r>
          </a:p>
        </p:txBody>
      </p:sp>
      <p:sp>
        <p:nvSpPr>
          <p:cNvPr id="8" name="Rectangle 7"/>
          <p:cNvSpPr/>
          <p:nvPr/>
        </p:nvSpPr>
        <p:spPr>
          <a:xfrm>
            <a:off x="3742134" y="2240868"/>
            <a:ext cx="1785937"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Intraday cache</a:t>
            </a:r>
          </a:p>
        </p:txBody>
      </p:sp>
      <p:sp>
        <p:nvSpPr>
          <p:cNvPr id="9" name="Rectangle 8"/>
          <p:cNvSpPr/>
          <p:nvPr/>
        </p:nvSpPr>
        <p:spPr>
          <a:xfrm>
            <a:off x="6242446" y="2240868"/>
            <a:ext cx="1785938"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Event Processing</a:t>
            </a:r>
          </a:p>
        </p:txBody>
      </p:sp>
      <p:cxnSp>
        <p:nvCxnSpPr>
          <p:cNvPr id="14" name="Straight Arrow Connector 13"/>
          <p:cNvCxnSpPr>
            <a:stCxn id="6" idx="3"/>
            <a:endCxn id="8" idx="1"/>
          </p:cNvCxnSpPr>
          <p:nvPr/>
        </p:nvCxnSpPr>
        <p:spPr>
          <a:xfrm>
            <a:off x="2956321" y="2812368"/>
            <a:ext cx="785813" cy="1587"/>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9" idx="1"/>
          </p:cNvCxnSpPr>
          <p:nvPr/>
        </p:nvCxnSpPr>
        <p:spPr>
          <a:xfrm>
            <a:off x="5528071" y="2812368"/>
            <a:ext cx="714375" cy="1587"/>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9" idx="0"/>
          </p:cNvCxnSpPr>
          <p:nvPr/>
        </p:nvCxnSpPr>
        <p:spPr>
          <a:xfrm rot="5400000">
            <a:off x="6849665" y="3670411"/>
            <a:ext cx="571500" cy="1588"/>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242446" y="3955368"/>
            <a:ext cx="1785938"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Data Validation / Verification</a:t>
            </a:r>
          </a:p>
        </p:txBody>
      </p:sp>
      <p:sp>
        <p:nvSpPr>
          <p:cNvPr id="21" name="Rectangle 20"/>
          <p:cNvSpPr/>
          <p:nvPr/>
        </p:nvSpPr>
        <p:spPr>
          <a:xfrm>
            <a:off x="3742134" y="3955368"/>
            <a:ext cx="1785937"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err="1">
                <a:solidFill>
                  <a:srgbClr val="002060"/>
                </a:solidFill>
              </a:rPr>
              <a:t>Tiering</a:t>
            </a:r>
            <a:r>
              <a:rPr lang="en-GB" dirty="0">
                <a:solidFill>
                  <a:srgbClr val="002060"/>
                </a:solidFill>
              </a:rPr>
              <a:t> / Spreading</a:t>
            </a:r>
          </a:p>
        </p:txBody>
      </p:sp>
      <p:sp>
        <p:nvSpPr>
          <p:cNvPr id="22" name="Rectangle 21"/>
          <p:cNvSpPr/>
          <p:nvPr/>
        </p:nvSpPr>
        <p:spPr>
          <a:xfrm>
            <a:off x="1170384" y="3955368"/>
            <a:ext cx="1785937" cy="1143000"/>
          </a:xfrm>
          <a:prstGeom prst="rect">
            <a:avLst/>
          </a:prstGeom>
          <a:solidFill>
            <a:schemeClr val="accent6">
              <a:lumMod val="40000"/>
              <a:lumOff val="60000"/>
            </a:schemeClr>
          </a:solidFill>
          <a:ln w="2540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solidFill>
                  <a:srgbClr val="002060"/>
                </a:solidFill>
              </a:rPr>
              <a:t>Sorting &amp; Filtering</a:t>
            </a:r>
          </a:p>
        </p:txBody>
      </p:sp>
      <p:cxnSp>
        <p:nvCxnSpPr>
          <p:cNvPr id="25" name="Straight Arrow Connector 24"/>
          <p:cNvCxnSpPr>
            <a:stCxn id="19" idx="1"/>
            <a:endCxn id="21" idx="3"/>
          </p:cNvCxnSpPr>
          <p:nvPr/>
        </p:nvCxnSpPr>
        <p:spPr>
          <a:xfrm rot="10800000">
            <a:off x="5528071" y="4526868"/>
            <a:ext cx="714375" cy="1587"/>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1" idx="1"/>
            <a:endCxn id="22" idx="3"/>
          </p:cNvCxnSpPr>
          <p:nvPr/>
        </p:nvCxnSpPr>
        <p:spPr>
          <a:xfrm rot="10800000">
            <a:off x="2956321" y="4526868"/>
            <a:ext cx="785813" cy="1587"/>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6"/>
          <p:cNvSpPr>
            <a:spLocks noGrp="1"/>
          </p:cNvSpPr>
          <p:nvPr>
            <p:ph type="title"/>
          </p:nvPr>
        </p:nvSpPr>
        <p:spPr/>
        <p:txBody>
          <a:bodyPr/>
          <a:lstStyle/>
          <a:p>
            <a:pPr eaLnBrk="1" hangingPunct="1"/>
            <a:r>
              <a:rPr lang="en-GB" smtClean="0"/>
              <a:t>Caplin Transformer</a:t>
            </a:r>
          </a:p>
        </p:txBody>
      </p:sp>
      <p:sp>
        <p:nvSpPr>
          <p:cNvPr id="77828"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7E3E4B77-0C00-4BC1-AF27-25E17776BC5E}" type="slidenum">
              <a:rPr lang="en-GB" smtClean="0"/>
              <a:pPr fontAlgn="base">
                <a:spcBef>
                  <a:spcPct val="0"/>
                </a:spcBef>
                <a:spcAft>
                  <a:spcPct val="0"/>
                </a:spcAft>
                <a:defRPr/>
              </a:pPr>
              <a:t>7</a:t>
            </a:fld>
            <a:endParaRPr lang="en-GB" smtClean="0"/>
          </a:p>
        </p:txBody>
      </p:sp>
      <p:graphicFrame>
        <p:nvGraphicFramePr>
          <p:cNvPr id="2" name="Diagram 1"/>
          <p:cNvGraphicFramePr/>
          <p:nvPr>
            <p:extLst>
              <p:ext uri="{D42A27DB-BD31-4B8C-83A1-F6EECF244321}">
                <p14:modId xmlns:p14="http://schemas.microsoft.com/office/powerpoint/2010/main" val="449711379"/>
              </p:ext>
            </p:extLst>
          </p:nvPr>
        </p:nvGraphicFramePr>
        <p:xfrm>
          <a:off x="1524000" y="16002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Refiner</a:t>
            </a:r>
            <a:endParaRPr lang="en-GB" dirty="0"/>
          </a:p>
        </p:txBody>
      </p:sp>
      <p:sp>
        <p:nvSpPr>
          <p:cNvPr id="5" name="Text Placeholder 4"/>
          <p:cNvSpPr>
            <a:spLocks noGrp="1"/>
          </p:cNvSpPr>
          <p:nvPr>
            <p:ph type="body" idx="1"/>
          </p:nvPr>
        </p:nvSpPr>
        <p:spPr/>
        <p:txBody>
          <a:bodyPr/>
          <a:lstStyle/>
          <a:p>
            <a:r>
              <a:rPr lang="en-GB" dirty="0" smtClean="0"/>
              <a:t>Filtering and Sorting Module</a:t>
            </a:r>
            <a:endParaRPr lang="en-GB" dirty="0"/>
          </a:p>
        </p:txBody>
      </p:sp>
    </p:spTree>
    <p:extLst>
      <p:ext uri="{BB962C8B-B14F-4D97-AF65-F5344CB8AC3E}">
        <p14:creationId xmlns:p14="http://schemas.microsoft.com/office/powerpoint/2010/main" val="36796024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 </a:t>
            </a:r>
            <a:endParaRPr lang="en-GB" dirty="0"/>
          </a:p>
        </p:txBody>
      </p:sp>
      <p:graphicFrame>
        <p:nvGraphicFramePr>
          <p:cNvPr id="4" name="Diagram 3"/>
          <p:cNvGraphicFramePr/>
          <p:nvPr>
            <p:extLst>
              <p:ext uri="{D42A27DB-BD31-4B8C-83A1-F6EECF244321}">
                <p14:modId xmlns:p14="http://schemas.microsoft.com/office/powerpoint/2010/main" val="3625292722"/>
              </p:ext>
            </p:extLst>
          </p:nvPr>
        </p:nvGraphicFramePr>
        <p:xfrm>
          <a:off x="1524000" y="147457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53325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1_Capli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pli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3-pp-pres">
  <a:themeElements>
    <a:clrScheme name="Caplin 2012">
      <a:dk1>
        <a:srgbClr val="000000"/>
      </a:dk1>
      <a:lt1>
        <a:sysClr val="window" lastClr="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apli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pli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1442</Words>
  <Application>Microsoft Office PowerPoint</Application>
  <PresentationFormat>On-screen Show (4:3)</PresentationFormat>
  <Paragraphs>449</Paragraphs>
  <Slides>49</Slides>
  <Notes>16</Notes>
  <HiddenSlides>2</HiddenSlides>
  <MMClips>0</MMClips>
  <ScaleCrop>false</ScaleCrop>
  <HeadingPairs>
    <vt:vector size="4" baseType="variant">
      <vt:variant>
        <vt:lpstr>Theme</vt:lpstr>
      </vt:variant>
      <vt:variant>
        <vt:i4>5</vt:i4>
      </vt:variant>
      <vt:variant>
        <vt:lpstr>Slide Titles</vt:lpstr>
      </vt:variant>
      <vt:variant>
        <vt:i4>49</vt:i4>
      </vt:variant>
    </vt:vector>
  </HeadingPairs>
  <TitlesOfParts>
    <vt:vector size="54" baseType="lpstr">
      <vt:lpstr>1_Caplin</vt:lpstr>
      <vt:lpstr>2_Caplin</vt:lpstr>
      <vt:lpstr>4-3-pp-pres</vt:lpstr>
      <vt:lpstr>3_Caplin</vt:lpstr>
      <vt:lpstr>4_Caplin</vt:lpstr>
      <vt:lpstr>Web Trading Services</vt:lpstr>
      <vt:lpstr>Common Uses</vt:lpstr>
      <vt:lpstr>Caplin Transformer</vt:lpstr>
      <vt:lpstr>Standard Set of Modules</vt:lpstr>
      <vt:lpstr>Transformer Modules</vt:lpstr>
      <vt:lpstr>Functional Chaining of Modules</vt:lpstr>
      <vt:lpstr>Caplin Transformer</vt:lpstr>
      <vt:lpstr>Refiner</vt:lpstr>
      <vt:lpstr>Introduction </vt:lpstr>
      <vt:lpstr>Sort Rules</vt:lpstr>
      <vt:lpstr>Filter and Sort  Container Records</vt:lpstr>
      <vt:lpstr>Filter and Sort  Container Records</vt:lpstr>
      <vt:lpstr>Sort Rules</vt:lpstr>
      <vt:lpstr>Filtering Rules</vt:lpstr>
      <vt:lpstr>Filter and Sort  Container Records</vt:lpstr>
      <vt:lpstr>Filtering Rules</vt:lpstr>
      <vt:lpstr>Encoding</vt:lpstr>
      <vt:lpstr>Architecture</vt:lpstr>
      <vt:lpstr>Custom Sort Lists</vt:lpstr>
      <vt:lpstr>Custom Sort Lists</vt:lpstr>
      <vt:lpstr>Custom Sorting and Filtering</vt:lpstr>
      <vt:lpstr>Data Optimisations</vt:lpstr>
      <vt:lpstr>Performance Notes</vt:lpstr>
      <vt:lpstr>Performance</vt:lpstr>
      <vt:lpstr>~10 request per sec  1% container returned</vt:lpstr>
      <vt:lpstr>~10 request per sec  container size 10000</vt:lpstr>
      <vt:lpstr>Transformer Business Rules</vt:lpstr>
      <vt:lpstr>Transformer</vt:lpstr>
      <vt:lpstr>Transformer Business Rules</vt:lpstr>
      <vt:lpstr>Java Transformer Module  Business Rules</vt:lpstr>
      <vt:lpstr>Pipeline Lua Script Business Rules</vt:lpstr>
      <vt:lpstr>Create a LUA Pipeline Module</vt:lpstr>
      <vt:lpstr>Alerting</vt:lpstr>
      <vt:lpstr>Alert Notifications</vt:lpstr>
      <vt:lpstr>Architecture</vt:lpstr>
      <vt:lpstr>Architecture</vt:lpstr>
      <vt:lpstr>Architecture</vt:lpstr>
      <vt:lpstr>Architecture</vt:lpstr>
      <vt:lpstr>Formatting</vt:lpstr>
      <vt:lpstr>Formatting</vt:lpstr>
      <vt:lpstr>Transformer Formatting</vt:lpstr>
      <vt:lpstr>Formatting</vt:lpstr>
      <vt:lpstr>Intraday Charting</vt:lpstr>
      <vt:lpstr>Purpose</vt:lpstr>
      <vt:lpstr>Charting Overview</vt:lpstr>
      <vt:lpstr>Data Flow</vt:lpstr>
      <vt:lpstr>Data Model</vt:lpstr>
      <vt:lpstr>Time-series Requests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2013-11-05T06:19:33Z</dcterms:created>
  <dcterms:modified xsi:type="dcterms:W3CDTF">2013-11-05T06:19:38Z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